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75" r:id="rId2"/>
    <p:sldId id="258" r:id="rId3"/>
    <p:sldId id="257" r:id="rId4"/>
    <p:sldId id="259" r:id="rId5"/>
    <p:sldId id="260" r:id="rId6"/>
    <p:sldId id="274" r:id="rId7"/>
    <p:sldId id="261" r:id="rId8"/>
    <p:sldId id="269" r:id="rId9"/>
    <p:sldId id="270" r:id="rId10"/>
    <p:sldId id="263" r:id="rId11"/>
    <p:sldId id="272" r:id="rId12"/>
    <p:sldId id="273" r:id="rId13"/>
  </p:sldIdLst>
  <p:sldSz cx="9144000" cy="6858000" type="screen4x3"/>
  <p:notesSz cx="6669088" cy="9926638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49" autoAdjust="0"/>
  </p:normalViewPr>
  <p:slideViewPr>
    <p:cSldViewPr>
      <p:cViewPr>
        <p:scale>
          <a:sx n="69" d="100"/>
          <a:sy n="69" d="100"/>
        </p:scale>
        <p:origin x="-229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C701-9F20-4B08-95D8-1E06DEF2442E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31EE6-F30F-42EA-AA67-39E2255359E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4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GUION A SEGUIR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 ESTUDIO EN MUCOSITIS DIAGNOSTICADAS: QT + RT+ TPH SUPONEN</a:t>
            </a:r>
            <a:r>
              <a:rPr lang="es-ES" baseline="0" dirty="0" smtClean="0"/>
              <a:t> EL</a:t>
            </a:r>
            <a:r>
              <a:rPr lang="es-ES" dirty="0" smtClean="0"/>
              <a:t> 40%</a:t>
            </a:r>
            <a:r>
              <a:rPr lang="es-ES" baseline="0" dirty="0" smtClean="0"/>
              <a:t> DE LAS M.O.</a:t>
            </a:r>
            <a:endParaRPr lang="es-ES" dirty="0" smtClean="0"/>
          </a:p>
          <a:p>
            <a:r>
              <a:rPr lang="es-ES" dirty="0" smtClean="0"/>
              <a:t>- LA APLICACIÓN DE CRIOTERAPIA TAMBIEN COMO ACTUA COMO MODO PREVENTIVO AL BLOQUEAR LOS NEUROTRASMISORES QUE TRASMITEN LA TOXICIDAD</a:t>
            </a:r>
            <a:r>
              <a:rPr lang="es-ES" baseline="0" dirty="0" smtClean="0"/>
              <a:t>  EN EL EPITELIO ORAL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946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_tradnl" dirty="0" smtClean="0"/>
              <a:t>PROYECTO: Sentar las bases para el próximo</a:t>
            </a:r>
            <a:r>
              <a:rPr lang="es-ES_tradnl" baseline="0" dirty="0" smtClean="0"/>
              <a:t> proyecto de inv. en pacientes que precisan TPH</a:t>
            </a:r>
          </a:p>
          <a:p>
            <a:pPr marL="171450" indent="-171450">
              <a:buFontTx/>
              <a:buChar char="-"/>
            </a:pPr>
            <a:r>
              <a:rPr lang="es-ES_tradnl" baseline="0" dirty="0" smtClean="0"/>
              <a:t>GRADOS D MUCOSITIS: Establecemos previamente el diagnostico del grado de </a:t>
            </a:r>
            <a:r>
              <a:rPr lang="es-ES_tradnl" baseline="0" dirty="0" err="1" smtClean="0"/>
              <a:t>mucositis</a:t>
            </a:r>
            <a:r>
              <a:rPr lang="es-ES_tradnl" baseline="0" dirty="0" smtClean="0"/>
              <a:t> según la escala OMS. Evaluando niveles: 0,1 y 2 y siempre con ingesta positiva</a:t>
            </a:r>
          </a:p>
          <a:p>
            <a:pPr marL="171450" indent="-171450">
              <a:buFontTx/>
              <a:buChar char="-"/>
            </a:pPr>
            <a:r>
              <a:rPr lang="es-ES_tradnl" baseline="0" dirty="0" smtClean="0"/>
              <a:t>ENCUESTA: relatar lo escrito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_tradnl" dirty="0" smtClean="0"/>
              <a:t>RECURSOS: el</a:t>
            </a:r>
            <a:r>
              <a:rPr lang="es-ES_tradnl" baseline="0" dirty="0" smtClean="0"/>
              <a:t> método </a:t>
            </a:r>
            <a:r>
              <a:rPr lang="es-ES_tradnl" dirty="0" smtClean="0"/>
              <a:t>consiste en masticar suavemente</a:t>
            </a:r>
            <a:r>
              <a:rPr lang="es-ES_tradnl" baseline="0" dirty="0" smtClean="0"/>
              <a:t> hielo en nuestro caso en forma de helados comerciales tipo «flash» a demanda o pautado ayudado posteriormente por todo tipo de soporte informático que nos ayude a analizar y registrar datos, a la vez que todo el apoyo y la colaboración del equipo médico y de enfermería del nuestro servicio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_tradnl" baseline="0" dirty="0" smtClean="0"/>
              <a:t>DATOS: Registro de:  la frecuencia de tomas, de la evolución del grado de </a:t>
            </a:r>
            <a:r>
              <a:rPr lang="es-ES_tradnl" baseline="0" dirty="0" err="1" smtClean="0"/>
              <a:t>mucositis</a:t>
            </a:r>
            <a:r>
              <a:rPr lang="es-ES_tradnl" baseline="0" dirty="0" smtClean="0"/>
              <a:t> oral y de la cantidad de analgesia que precisa.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_tradnl" baseline="0" dirty="0" smtClean="0"/>
              <a:t>OBJETIVO FINAL: RELATAR LO ESCRITO</a:t>
            </a:r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99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_tradnl" dirty="0" smtClean="0"/>
              <a:t>CUANTITATIVO: Cuando usa encuestas o registros de datos que luego se analizan mediante análisis estadístico</a:t>
            </a:r>
            <a:endParaRPr lang="es-ES_tradnl" baseline="0" dirty="0" smtClean="0"/>
          </a:p>
          <a:p>
            <a:pPr marL="0" indent="0">
              <a:buFontTx/>
              <a:buNone/>
            </a:pPr>
            <a:r>
              <a:rPr lang="es-ES_tradnl" baseline="0" dirty="0" smtClean="0"/>
              <a:t>    MUESTREO: 50 pacientes/Año, edad: 18-65 años, sexo: ambos, tipo de trasplante: TPH </a:t>
            </a:r>
            <a:r>
              <a:rPr lang="es-ES_tradnl" baseline="0" dirty="0" err="1" smtClean="0"/>
              <a:t>alogénico</a:t>
            </a:r>
            <a:endParaRPr lang="es-ES_tradnl" baseline="0" dirty="0" smtClean="0"/>
          </a:p>
          <a:p>
            <a:pPr marL="171450" indent="-171450">
              <a:buFontTx/>
              <a:buChar char="-"/>
            </a:pPr>
            <a:r>
              <a:rPr lang="es-ES_tradnl" baseline="0" dirty="0" smtClean="0"/>
              <a:t>TIEMPO DE ESTUDIO: Encuestas y Registros producidos a lo largo del año 2 años, para obtener un muestreo de 100 pacientes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_tradnl" baseline="0" dirty="0" smtClean="0"/>
              <a:t>SERVICIO MEDICO: Pautando "Crioterapia" en los protocolos de tratamiento a todo paciente sometido de tratamiento TPH</a:t>
            </a:r>
          </a:p>
          <a:p>
            <a:pPr marL="0" indent="0">
              <a:buFontTx/>
              <a:buNone/>
            </a:pPr>
            <a:r>
              <a:rPr lang="es-ES_tradnl" baseline="0" dirty="0" smtClean="0"/>
              <a:t>    COCINA: proporcionando el material siempre que se solicita</a:t>
            </a:r>
          </a:p>
          <a:p>
            <a:pPr marL="171450" indent="-171450">
              <a:buFontTx/>
              <a:buChar char="-"/>
            </a:pPr>
            <a:r>
              <a:rPr lang="es-ES_tradnl" baseline="0" dirty="0" smtClean="0"/>
              <a:t>FUNDACIÓN: Aportando los análisis estadísticos e informáticos que precisamos para nuestro estudio.</a:t>
            </a:r>
          </a:p>
          <a:p>
            <a:pPr marL="171450" indent="-171450">
              <a:buFontTx/>
              <a:buChar char="-"/>
            </a:pPr>
            <a:r>
              <a:rPr lang="es-ES_tradnl" baseline="0" dirty="0" smtClean="0"/>
              <a:t>EVALUACIÓN: Análisis de encuestas, registros y datos recogidos durante el periodo de estudio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54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Hemos</a:t>
            </a:r>
            <a:r>
              <a:rPr lang="es-ES" baseline="0" dirty="0" smtClean="0"/>
              <a:t> buscado referencias bibliográficas al respecto en buscadores y meta-buscadores científicos como COCHRANE, OVID, PUBMED MEDLINE usando como palabras clave "crioterapia y </a:t>
            </a:r>
            <a:r>
              <a:rPr lang="es-ES" baseline="0" dirty="0" err="1" smtClean="0"/>
              <a:t>mucositis</a:t>
            </a:r>
            <a:r>
              <a:rPr lang="es-ES" baseline="0" dirty="0" smtClean="0"/>
              <a:t>" y se han encontrado referencias directas sobre la relación existente entre la aparición de </a:t>
            </a:r>
            <a:r>
              <a:rPr lang="es-ES" baseline="0" dirty="0" err="1" smtClean="0"/>
              <a:t>mucositis</a:t>
            </a:r>
            <a:r>
              <a:rPr lang="es-ES" baseline="0" dirty="0" smtClean="0"/>
              <a:t> y quimioterapia y la utilización de crioterapia como medida preventiva, pero poca o ninguna en la relación existente entre una toma continuada, de fácil accesibilidad y pautada de crioterapia  y la disminución de analgesia.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98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ENCUESTA: Se</a:t>
            </a:r>
            <a:r>
              <a:rPr lang="es-ES" baseline="0" dirty="0" smtClean="0"/>
              <a:t> realizarán un cuestionario anónimo con 7 preguntas a pacientes ingresados en La Fe que van a ser sometidos a TPH </a:t>
            </a:r>
            <a:r>
              <a:rPr lang="es-ES" baseline="0" dirty="0" err="1" smtClean="0"/>
              <a:t>alogénico</a:t>
            </a:r>
            <a:r>
              <a:rPr lang="es-ES" baseline="0" dirty="0" smtClean="0"/>
              <a:t>, en las que se valorarán diferentes variables, unas cuantitativas y otras cualitativas, y en las que podremos valorar el grado de aceptación de la medida y su efecto preventivo y analgésico.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2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 El diagnóstico de enfermería que trataremos será por una parte EL DETERIORO DE LA MUCOSA ORAL, perteneciente al dominio de Seguridad y protección. </a:t>
            </a:r>
          </a:p>
          <a:p>
            <a:r>
              <a:rPr lang="es-ES" dirty="0" smtClean="0"/>
              <a:t>- Los</a:t>
            </a:r>
            <a:r>
              <a:rPr lang="es-ES" baseline="0" dirty="0" smtClean="0"/>
              <a:t> factores que en nuestro estudio intervienen son sobretodo la quimioterapia, la disminución de las plaquetas y la deshidratación.</a:t>
            </a:r>
          </a:p>
          <a:p>
            <a:r>
              <a:rPr lang="es-ES" baseline="0" dirty="0" smtClean="0"/>
              <a:t>- Las actividades que para este diagnóstico realizaremos estarán encaminadas al restablecimiento de la salud bucal y al manejo del dolor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65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 El otro diagnóstico de enfermería será el DOLOR AGUDO, en el dominio de Confort.</a:t>
            </a:r>
          </a:p>
          <a:p>
            <a:r>
              <a:rPr lang="es-ES" dirty="0" smtClean="0"/>
              <a:t>- En nuestro caso los factores relacionados serán los químicos y comprobaremos en que medida afectan también los psicológicos.</a:t>
            </a:r>
          </a:p>
          <a:p>
            <a:r>
              <a:rPr lang="es-ES" dirty="0" smtClean="0"/>
              <a:t>-</a:t>
            </a:r>
            <a:r>
              <a:rPr lang="es-ES" baseline="0" dirty="0" smtClean="0"/>
              <a:t> Entre las </a:t>
            </a:r>
            <a:r>
              <a:rPr lang="es-ES" dirty="0" smtClean="0"/>
              <a:t>intervenciones</a:t>
            </a:r>
            <a:r>
              <a:rPr lang="es-ES" baseline="0" dirty="0" smtClean="0"/>
              <a:t> enfermero de este dominio y que afectan a nuestro trabajo están: La Actuación frente al dolor y La aplicación calor/frio.</a:t>
            </a:r>
            <a:endParaRPr lang="es-ES" dirty="0" smtClean="0"/>
          </a:p>
          <a:p>
            <a:pPr marL="171450" indent="-171450">
              <a:buFontTx/>
              <a:buChar char="-"/>
            </a:pPr>
            <a:r>
              <a:rPr lang="es-ES" dirty="0" smtClean="0"/>
              <a:t>Podemos ver que las actividades encaminadas para este tipo de intervenciones </a:t>
            </a:r>
            <a:r>
              <a:rPr lang="es-ES" dirty="0" err="1" smtClean="0"/>
              <a:t>enfemero</a:t>
            </a:r>
            <a:r>
              <a:rPr lang="es-ES" dirty="0" smtClean="0"/>
              <a:t> responden al trabajo que nos proponemos hacer: Información, selección de la mejor estrategia posible, seguimiento.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En cuanto al la intervención de aplicación frio/ calor seleccionamos la medida más conveniente y de mayor disponibilidad la explicamos con antelación al paciente y evaluamos y registramos posteriormente su resultado.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16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31EE6-F30F-42EA-AA67-39E2255359E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15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9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77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3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3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2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6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9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6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7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8392-61A3-4CB3-9142-EA5D46E993D4}" type="datetimeFigureOut">
              <a:rPr lang="es-ES" smtClean="0"/>
              <a:t>16/10/13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47CB-521E-48A7-B8B1-A9118580FA3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chad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7" y="0"/>
            <a:ext cx="44656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1963"/>
            <a:ext cx="4643437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4716016" y="188640"/>
            <a:ext cx="4168774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endParaRPr lang="es-ES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+mj-ea"/>
              <a:cs typeface="+mj-cs"/>
            </a:endParaRPr>
          </a:p>
          <a:p>
            <a:pPr lvl="0" algn="just"/>
            <a:r>
              <a:rPr lang="es-E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IMPLANTACION </a:t>
            </a:r>
            <a:r>
              <a:rPr lang="es-E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DE PAUTAS DE CRIOTERAPIA ORAL A PACIENTES SOMETIDOS A TPH AFECTOS DE MUCOSITIS ORAL Y SU RELACION CON LA DISMINUCION EN LA NECESIDAD DE ANALGESIA.</a:t>
            </a:r>
            <a:br>
              <a:rPr lang="es-ES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4427240"/>
            <a:ext cx="3831232" cy="132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b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002060"/>
                </a:solidFill>
                <a:latin typeface="Arial" charset="0"/>
              </a:rPr>
              <a:t>XIMO MENGUAL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smtClean="0">
                <a:solidFill>
                  <a:srgbClr val="002060"/>
                </a:solidFill>
                <a:latin typeface="Arial" charset="0"/>
              </a:rPr>
              <a:t>ARACELI AINETO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smtClean="0">
                <a:solidFill>
                  <a:srgbClr val="002060"/>
                </a:solidFill>
                <a:latin typeface="Arial" charset="0"/>
              </a:rPr>
              <a:t>CARMEN GONZALEZ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smtClean="0">
                <a:solidFill>
                  <a:srgbClr val="002060"/>
                </a:solidFill>
                <a:latin typeface="Arial" charset="0"/>
              </a:rPr>
              <a:t>CONSUELO IVAÑEZ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600" b="1" dirty="0" smtClean="0">
                <a:solidFill>
                  <a:srgbClr val="002060"/>
                </a:solidFill>
                <a:latin typeface="Arial" charset="0"/>
              </a:rPr>
              <a:t>Mª VICTORIA PARICIO</a:t>
            </a:r>
            <a:endParaRPr lang="es-ES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 rot="-713593">
            <a:off x="4236695" y="3026718"/>
            <a:ext cx="25103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_tradnl" b="1" dirty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s-ES_tradnl" b="1" dirty="0" smtClean="0">
                <a:solidFill>
                  <a:srgbClr val="7030A0"/>
                </a:solidFill>
                <a:latin typeface="Arial Narrow" pitchFamily="34" charset="0"/>
              </a:rPr>
              <a:t>    18º CONGRESO NACIONAL DE ENFERMERIA HEMATOLOGICA</a:t>
            </a:r>
            <a:endParaRPr lang="es-ES" b="1" dirty="0">
              <a:solidFill>
                <a:srgbClr val="7030A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CONCLUSIONES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sz="2600" dirty="0" smtClean="0"/>
              <a:t>VISTOS LOS RESULTADOS PREVIOS DE OTROS GRUPOS DE ESTUDIO SE PUEDE HIPOTÉTICAMENTE SUPONER QUE LA APLICACIÓN DE UNA MEDIDA DE TAN </a:t>
            </a:r>
            <a:r>
              <a:rPr lang="es-ES_tradnl" sz="2600" smtClean="0"/>
              <a:t>FACIL DISPONIBILIDAD </a:t>
            </a:r>
            <a:r>
              <a:rPr lang="es-ES_tradnl" sz="2600" dirty="0" smtClean="0"/>
              <a:t>Y ACEPTACIÓN AUMENTARÁ LOS EFECTOS BENEFICIOSOS QUE RETRASEN LA NECESIDAD DE ANALGESIA.</a:t>
            </a:r>
          </a:p>
          <a:p>
            <a:pPr marL="0" indent="0">
              <a:buNone/>
            </a:pPr>
            <a:endParaRPr lang="es-ES_tradnl" sz="2600" dirty="0" smtClean="0"/>
          </a:p>
          <a:p>
            <a:r>
              <a:rPr lang="es-ES_tradnl" sz="2600" dirty="0" smtClean="0"/>
              <a:t>OBTENER UNA DISMINUCIÓN ESTADISTICAMENTE SIGNIFICATIVA QUE PUEDA  VALIDAR NUESTRO ESTUDIO.  </a:t>
            </a:r>
            <a:endParaRPr lang="es-ES_tradnl" sz="2600" dirty="0"/>
          </a:p>
          <a:p>
            <a:endParaRPr lang="es-ES_tradnl" sz="2600" dirty="0" smtClean="0"/>
          </a:p>
          <a:p>
            <a:pPr algn="just"/>
            <a:r>
              <a:rPr lang="es-ES_tradnl" sz="2600" dirty="0" smtClean="0"/>
              <a:t>FINALMENTE, SE PODRIA ALCANZAR UN COSTE-BENEFICIO OPTIMO, JUNTO CON UNAS VENTAJAS PARA EL PACIENTE QUE SERAN   SIEMPRE:</a:t>
            </a:r>
          </a:p>
          <a:p>
            <a:pPr marL="0" lvl="0" indent="0">
              <a:buNone/>
            </a:pPr>
            <a:r>
              <a:rPr lang="es-ES_tradnl" sz="2600" dirty="0" smtClean="0">
                <a:solidFill>
                  <a:prstClr val="black"/>
                </a:solidFill>
              </a:rPr>
              <a:t>         </a:t>
            </a:r>
            <a:endParaRPr lang="es-ES_tradnl" sz="26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19844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 rotWithShape="1">
            <a:blip r:embed="rId2"/>
            <a:tile tx="0" ty="0" sx="100000" sy="100000" flip="none" algn="tl"/>
          </a:blipFill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PREVENIR-CALMAR-CONFORTAR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 descr="hom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536504" cy="432048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8487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blipFill rotWithShape="1">
            <a:blip r:embed="rId2"/>
            <a:tile tx="0" ty="0" sx="100000" sy="100000" flip="none" algn="tl"/>
          </a:blipFill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MUCHAS GRACIAS</a:t>
            </a:r>
            <a:endParaRPr lang="es-E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Marcador de contenido 7" descr="tumblr_kyz052530Q1qz78ofo1_5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8712"/>
          <a:stretch>
            <a:fillRect/>
          </a:stretch>
        </p:blipFill>
        <p:spPr>
          <a:xfrm>
            <a:off x="457200" y="1520998"/>
            <a:ext cx="4402832" cy="4605166"/>
          </a:xfrm>
        </p:spPr>
      </p:pic>
      <p:pic>
        <p:nvPicPr>
          <p:cNvPr id="12" name="Imagen 11" descr="fallas2012valencia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960440" cy="46085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8921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1728191"/>
          </a:xfrm>
          <a:blipFill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CRIOTERAPIA/DISMINUCION DE ANALGESIA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3024336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INTRODUCCION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OBJETIVO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METODOLOGÍA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dirty="0">
                <a:solidFill>
                  <a:schemeClr val="tx1"/>
                </a:solidFill>
              </a:rPr>
              <a:t>BIBLIOGRAFIA</a:t>
            </a:r>
            <a:endParaRPr lang="es-ES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23422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INTRODUCCION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endParaRPr lang="es-ES_tradnl" dirty="0" smtClean="0"/>
          </a:p>
          <a:p>
            <a:pPr algn="just"/>
            <a:r>
              <a:rPr lang="es-ES_tradnl" dirty="0" smtClean="0"/>
              <a:t>LA MUCOSITIS ORAL ES LA INFLAMACIÓN QUE TIENE LUGAR EN EL EPITELIO ORAL A CONSECUENCIA DE LOS TRATAMIENTOS ANTINEOPLASICOS, TALES COMO LA RADIOTERAPIA, LA QUIMIOTERAPIA O EL TRASPLANTE DE MEDULA OSEA, SIENDO MUY FRECUENTE EN LOS TRATAMIENTOS ONCOHEMATOLÓGICOS.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LAS CONSECUENCIAS DE LA INFLAMACIÓN, NO SOLO AFECTAN A LA CALIDAD DE VIDA, TAMBIEN SUPONEN UNA LIMITACIÓN EN LA APLICACIÓN DEL TRATAMIENTO Y UN AUMENTO EN LA ESTANCIA HOSPITALARIA Y DE LOS GASTOS TERAPEÚTICOS</a:t>
            </a:r>
            <a:endParaRPr lang="es-ES_tradnl" dirty="0"/>
          </a:p>
          <a:p>
            <a:endParaRPr lang="es-ES_tradnl" dirty="0"/>
          </a:p>
          <a:p>
            <a:pPr marL="0" indent="0">
              <a:buNone/>
            </a:pPr>
            <a:r>
              <a:rPr lang="es-ES_tradnl" sz="1900" dirty="0" smtClean="0"/>
              <a:t>         </a:t>
            </a:r>
            <a:r>
              <a:rPr lang="es-ES_tradnl" sz="1900" dirty="0" err="1" smtClean="0"/>
              <a:t>Measurement</a:t>
            </a:r>
            <a:r>
              <a:rPr lang="es-ES_tradnl" sz="1900" dirty="0" smtClean="0"/>
              <a:t> </a:t>
            </a:r>
            <a:r>
              <a:rPr lang="es-ES_tradnl" sz="1900" dirty="0"/>
              <a:t>of </a:t>
            </a:r>
            <a:r>
              <a:rPr lang="es-ES_tradnl" sz="1900" dirty="0" err="1"/>
              <a:t>secondary</a:t>
            </a:r>
            <a:r>
              <a:rPr lang="es-ES_tradnl" sz="1900" dirty="0"/>
              <a:t> </a:t>
            </a:r>
            <a:r>
              <a:rPr lang="es-ES_tradnl" sz="1900" dirty="0" err="1"/>
              <a:t>mucositis</a:t>
            </a:r>
            <a:r>
              <a:rPr lang="es-ES_tradnl" sz="1900" dirty="0"/>
              <a:t> </a:t>
            </a:r>
            <a:r>
              <a:rPr lang="es-ES_tradnl" sz="1900" dirty="0" err="1"/>
              <a:t>to</a:t>
            </a:r>
            <a:r>
              <a:rPr lang="es-ES_tradnl" sz="1900" dirty="0"/>
              <a:t> </a:t>
            </a:r>
            <a:r>
              <a:rPr lang="es-ES_tradnl" sz="1900" dirty="0" err="1"/>
              <a:t>oncohematologic</a:t>
            </a:r>
            <a:r>
              <a:rPr lang="es-ES_tradnl" sz="1900" dirty="0"/>
              <a:t> </a:t>
            </a:r>
            <a:r>
              <a:rPr lang="es-ES_tradnl" sz="1900" dirty="0" err="1"/>
              <a:t>treatment</a:t>
            </a:r>
            <a:r>
              <a:rPr lang="es-ES_tradnl" sz="1900" dirty="0"/>
              <a:t> </a:t>
            </a:r>
            <a:r>
              <a:rPr lang="es-ES_tradnl" sz="1900" dirty="0" err="1"/>
              <a:t>by</a:t>
            </a:r>
            <a:r>
              <a:rPr lang="es-ES_tradnl" sz="1900" dirty="0"/>
              <a:t> </a:t>
            </a:r>
            <a:r>
              <a:rPr lang="es-ES_tradnl" sz="1900" dirty="0" err="1"/>
              <a:t>means</a:t>
            </a:r>
            <a:r>
              <a:rPr lang="es-ES_tradnl" sz="1900" dirty="0"/>
              <a:t> of </a:t>
            </a:r>
            <a:r>
              <a:rPr lang="es-ES_tradnl" sz="1900" dirty="0" err="1"/>
              <a:t>different</a:t>
            </a:r>
            <a:r>
              <a:rPr lang="es-ES_tradnl" sz="1900" dirty="0"/>
              <a:t> </a:t>
            </a:r>
            <a:r>
              <a:rPr lang="es-ES_tradnl" sz="1900" dirty="0" err="1"/>
              <a:t>scale</a:t>
            </a:r>
            <a:r>
              <a:rPr lang="es-ES_tradnl" sz="1900" dirty="0"/>
              <a:t>. </a:t>
            </a:r>
          </a:p>
          <a:p>
            <a:pPr marL="0" indent="0">
              <a:buNone/>
            </a:pPr>
            <a:r>
              <a:rPr lang="es-ES_tradnl" sz="1900" dirty="0" smtClean="0"/>
              <a:t>         </a:t>
            </a:r>
            <a:r>
              <a:rPr lang="es-ES_tradnl" sz="1900" dirty="0" err="1" smtClean="0"/>
              <a:t>Med</a:t>
            </a:r>
            <a:r>
              <a:rPr lang="es-ES_tradnl" sz="1900" dirty="0" smtClean="0"/>
              <a:t> Oral </a:t>
            </a:r>
            <a:r>
              <a:rPr lang="es-ES_tradnl" sz="1900" dirty="0"/>
              <a:t>Patol Oral </a:t>
            </a:r>
            <a:r>
              <a:rPr lang="es-ES_tradnl" sz="1900" dirty="0" err="1"/>
              <a:t>Cir</a:t>
            </a:r>
            <a:r>
              <a:rPr lang="es-ES_tradnl" sz="1900" dirty="0"/>
              <a:t> </a:t>
            </a:r>
            <a:r>
              <a:rPr lang="es-ES_tradnl" sz="1900" dirty="0" err="1" smtClean="0"/>
              <a:t>Buc</a:t>
            </a:r>
            <a:r>
              <a:rPr lang="es-ES_tradnl" sz="1900" dirty="0" smtClean="0"/>
              <a:t> 2005;10:412-21</a:t>
            </a:r>
            <a:endParaRPr lang="es-ES_tradnl" sz="1900" dirty="0"/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39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METODO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709120"/>
          </a:xfrm>
        </p:spPr>
        <p:txBody>
          <a:bodyPr>
            <a:normAutofit fontScale="85000" lnSpcReduction="20000"/>
          </a:bodyPr>
          <a:lstStyle/>
          <a:p>
            <a:endParaRPr lang="es-ES_tradnl" sz="2400" u="sng" dirty="0" smtClean="0"/>
          </a:p>
          <a:p>
            <a:r>
              <a:rPr lang="es-ES_tradnl" sz="2400" u="sng" dirty="0" smtClean="0"/>
              <a:t>PROYECTO DE INVESTIGACIÓN</a:t>
            </a:r>
            <a:r>
              <a:rPr lang="es-ES_tradnl" sz="2400" b="1" dirty="0" smtClean="0"/>
              <a:t>: </a:t>
            </a:r>
            <a:r>
              <a:rPr lang="es-ES_tradnl" sz="2000" b="1" dirty="0" smtClean="0"/>
              <a:t>LONGITUDINAL, PROSPECTIVO Y ALEATORIO</a:t>
            </a:r>
          </a:p>
          <a:p>
            <a:r>
              <a:rPr lang="es-ES_tradnl" sz="2400" u="sng" dirty="0" smtClean="0"/>
              <a:t>GRADOS </a:t>
            </a:r>
            <a:r>
              <a:rPr lang="es-ES_tradnl" sz="2400" u="sng" dirty="0"/>
              <a:t>DE </a:t>
            </a:r>
            <a:r>
              <a:rPr lang="es-ES_tradnl" sz="2400" u="sng" dirty="0" smtClean="0"/>
              <a:t>MUCOSITIS</a:t>
            </a:r>
            <a:r>
              <a:rPr lang="es-ES_tradnl" sz="2000" b="1" dirty="0" smtClean="0"/>
              <a:t>: </a:t>
            </a:r>
            <a:r>
              <a:rPr lang="es-ES_tradnl" sz="2000" b="1" dirty="0"/>
              <a:t>ESCALA </a:t>
            </a:r>
            <a:r>
              <a:rPr lang="es-ES_tradnl" sz="2000" b="1" dirty="0" smtClean="0"/>
              <a:t>OMS; INGESTA +</a:t>
            </a:r>
          </a:p>
          <a:p>
            <a:r>
              <a:rPr lang="es-ES_tradnl" sz="2400" u="sng" dirty="0" smtClean="0"/>
              <a:t>ENCUESTA:</a:t>
            </a:r>
            <a:r>
              <a:rPr lang="es-ES_tradnl" sz="2400" dirty="0" smtClean="0"/>
              <a:t> </a:t>
            </a:r>
            <a:r>
              <a:rPr lang="es-ES_tradnl" sz="2800" dirty="0"/>
              <a:t> </a:t>
            </a:r>
            <a:endParaRPr lang="es-ES_tradnl" sz="2800" dirty="0" smtClean="0"/>
          </a:p>
          <a:p>
            <a:pPr marL="0" indent="0">
              <a:buNone/>
            </a:pPr>
            <a:r>
              <a:rPr lang="es-ES_tradnl" sz="2800" dirty="0"/>
              <a:t> </a:t>
            </a:r>
            <a:r>
              <a:rPr lang="es-ES_tradnl" sz="2800" dirty="0" smtClean="0"/>
              <a:t>                 </a:t>
            </a:r>
            <a:r>
              <a:rPr lang="es-ES_tradnl" sz="2200" dirty="0" smtClean="0"/>
              <a:t>-</a:t>
            </a:r>
            <a:r>
              <a:rPr lang="es-ES_tradnl" sz="2100" b="1" dirty="0"/>
              <a:t>ANÓNIMA A PACIENTES TPH </a:t>
            </a:r>
            <a:r>
              <a:rPr lang="es-ES_tradnl" sz="2100" b="1" dirty="0" smtClean="0"/>
              <a:t>ALÓGENICOS</a:t>
            </a:r>
            <a:endParaRPr lang="es-ES_tradnl" sz="2100" b="1" dirty="0"/>
          </a:p>
          <a:p>
            <a:pPr marL="0" indent="0">
              <a:buNone/>
            </a:pPr>
            <a:r>
              <a:rPr lang="es-ES_tradnl" sz="2100" b="1" dirty="0"/>
              <a:t>                </a:t>
            </a:r>
            <a:r>
              <a:rPr lang="es-ES_tradnl" sz="2100" b="1" dirty="0" smtClean="0"/>
              <a:t>       </a:t>
            </a:r>
            <a:r>
              <a:rPr lang="es-ES_tradnl" sz="2100" b="1" dirty="0" smtClean="0">
                <a:solidFill>
                  <a:srgbClr val="000000"/>
                </a:solidFill>
              </a:rPr>
              <a:t>- </a:t>
            </a:r>
            <a:r>
              <a:rPr lang="es-ES_tradnl" sz="2100" b="1" dirty="0">
                <a:solidFill>
                  <a:srgbClr val="000000"/>
                </a:solidFill>
              </a:rPr>
              <a:t>CRITERIOS DE EXCLUSIÓN: RESTO DE TPH Y OTROS TTOS</a:t>
            </a:r>
          </a:p>
          <a:p>
            <a:pPr marL="0" indent="0">
              <a:buNone/>
            </a:pPr>
            <a:r>
              <a:rPr lang="es-ES_tradnl" sz="2100" b="1" dirty="0"/>
              <a:t>                </a:t>
            </a:r>
            <a:r>
              <a:rPr lang="es-ES_tradnl" sz="2100" b="1" dirty="0" smtClean="0"/>
              <a:t>       - </a:t>
            </a:r>
            <a:r>
              <a:rPr lang="es-ES_tradnl" sz="2100" b="1" dirty="0"/>
              <a:t>VARIABLES: CUALITATIVAS Y </a:t>
            </a:r>
            <a:r>
              <a:rPr lang="es-ES_tradnl" sz="2100" b="1" dirty="0" smtClean="0"/>
              <a:t>CUANTITATIAS</a:t>
            </a:r>
            <a:endParaRPr lang="es-ES_tradnl" sz="2100" dirty="0"/>
          </a:p>
          <a:p>
            <a:r>
              <a:rPr lang="es-ES_tradnl" sz="2400" u="sng" dirty="0" smtClean="0"/>
              <a:t>RECURSOS</a:t>
            </a:r>
            <a:r>
              <a:rPr lang="es-ES_tradnl" sz="2400" dirty="0" smtClean="0"/>
              <a:t>: </a:t>
            </a:r>
          </a:p>
          <a:p>
            <a:pPr marL="0" indent="0">
              <a:buNone/>
            </a:pPr>
            <a:r>
              <a:rPr lang="es-ES_tradnl" sz="2400" b="1" dirty="0"/>
              <a:t> </a:t>
            </a:r>
            <a:r>
              <a:rPr lang="es-ES_tradnl" sz="2400" b="1" dirty="0" smtClean="0"/>
              <a:t>                     - </a:t>
            </a:r>
            <a:r>
              <a:rPr lang="es-ES_tradnl" sz="2000" b="1" dirty="0" smtClean="0"/>
              <a:t>HELADOS COMERCIALES TIPO «FLASH»</a:t>
            </a:r>
          </a:p>
          <a:p>
            <a:pPr marL="0" indent="0">
              <a:buNone/>
            </a:pPr>
            <a:r>
              <a:rPr lang="es-ES_tradnl" sz="2000" b="1" dirty="0"/>
              <a:t> </a:t>
            </a:r>
            <a:r>
              <a:rPr lang="es-ES_tradnl" sz="2000" b="1" dirty="0" smtClean="0"/>
              <a:t>                         - SOPORTE INFORMATICO, ESTADÍSTICO </a:t>
            </a:r>
          </a:p>
          <a:p>
            <a:pPr marL="0" indent="0">
              <a:buNone/>
            </a:pPr>
            <a:r>
              <a:rPr lang="es-ES_tradnl" sz="2000" b="1" dirty="0"/>
              <a:t> </a:t>
            </a:r>
            <a:r>
              <a:rPr lang="es-ES_tradnl" sz="2000" b="1" dirty="0" smtClean="0"/>
              <a:t>           </a:t>
            </a:r>
            <a:r>
              <a:rPr lang="es-ES_tradnl" sz="2000" b="1" dirty="0"/>
              <a:t> </a:t>
            </a:r>
            <a:r>
              <a:rPr lang="es-ES_tradnl" sz="2000" b="1" dirty="0" smtClean="0"/>
              <a:t>             - EQUIPO PERSONAL Y MATERIAL</a:t>
            </a:r>
            <a:r>
              <a:rPr lang="es-ES_tradnl" sz="2400" dirty="0" smtClean="0"/>
              <a:t> </a:t>
            </a:r>
          </a:p>
          <a:p>
            <a:r>
              <a:rPr lang="es-ES_tradnl" sz="2400" u="sng" dirty="0" smtClean="0"/>
              <a:t>DATOS</a:t>
            </a:r>
            <a:r>
              <a:rPr lang="es-ES_tradnl" sz="2400" dirty="0" smtClean="0"/>
              <a:t>:  </a:t>
            </a:r>
          </a:p>
          <a:p>
            <a:pPr marL="0" indent="0">
              <a:buNone/>
            </a:pPr>
            <a:r>
              <a:rPr lang="es-ES_tradnl" sz="2400" dirty="0"/>
              <a:t> </a:t>
            </a:r>
            <a:r>
              <a:rPr lang="es-ES_tradnl" sz="2400" dirty="0" smtClean="0"/>
              <a:t>                  </a:t>
            </a:r>
            <a:r>
              <a:rPr lang="es-ES_tradnl" sz="2000" b="1" dirty="0"/>
              <a:t>- REGISTROS EN </a:t>
            </a:r>
            <a:r>
              <a:rPr lang="es-ES_tradnl" sz="2000" b="1" dirty="0" smtClean="0"/>
              <a:t>ORION CLINIC: ESCALA VAS  </a:t>
            </a:r>
          </a:p>
          <a:p>
            <a:pPr marL="0" indent="0">
              <a:buNone/>
            </a:pPr>
            <a:r>
              <a:rPr lang="es-ES_tradnl" sz="2000" b="1" dirty="0" smtClean="0"/>
              <a:t>                      - PLAN DE CUIDADOS</a:t>
            </a:r>
          </a:p>
          <a:p>
            <a:r>
              <a:rPr lang="es-ES_tradnl" sz="2400" u="sng" dirty="0" smtClean="0"/>
              <a:t>OBJETIVO FINAL</a:t>
            </a:r>
            <a:r>
              <a:rPr lang="es-ES_tradnl" sz="2400" dirty="0" smtClean="0"/>
              <a:t>: </a:t>
            </a:r>
            <a:r>
              <a:rPr lang="es-ES_tradnl" sz="2000" b="1" dirty="0" smtClean="0"/>
              <a:t>DISMINUIR LA NECESIDAD DE  ANALGESIA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32067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METODOLOGIA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u="sng" dirty="0" smtClean="0"/>
              <a:t>CUANTITATIVA</a:t>
            </a:r>
          </a:p>
          <a:p>
            <a:r>
              <a:rPr lang="es-ES_tradnl" u="sng" dirty="0" smtClean="0"/>
              <a:t>MUESTREO</a:t>
            </a:r>
            <a:r>
              <a:rPr lang="es-ES_tradnl" dirty="0" smtClean="0"/>
              <a:t>: </a:t>
            </a:r>
            <a:r>
              <a:rPr lang="es-ES_tradnl" sz="2400" dirty="0" smtClean="0"/>
              <a:t>TIPO DE PACIENTE A ESTUDIO</a:t>
            </a:r>
          </a:p>
          <a:p>
            <a:r>
              <a:rPr lang="es-ES_tradnl" u="sng" dirty="0" smtClean="0"/>
              <a:t>TIEMPO DE ESTUDIO</a:t>
            </a:r>
          </a:p>
          <a:p>
            <a:r>
              <a:rPr lang="es-ES_tradnl" u="sng" dirty="0" smtClean="0"/>
              <a:t>COLABORACIÓN</a:t>
            </a:r>
            <a:r>
              <a:rPr lang="es-ES_tradnl" dirty="0" smtClean="0"/>
              <a:t> </a:t>
            </a:r>
            <a:r>
              <a:rPr lang="es-ES_tradnl" sz="2400" dirty="0" smtClean="0"/>
              <a:t>CON DIFERENTES SERVICIOS</a:t>
            </a:r>
            <a:r>
              <a:rPr lang="es-ES_tradnl" dirty="0" smtClean="0"/>
              <a:t>:</a:t>
            </a:r>
          </a:p>
          <a:p>
            <a:pPr marL="0" indent="0">
              <a:buNone/>
            </a:pPr>
            <a:r>
              <a:rPr lang="es-ES_tradnl" dirty="0" smtClean="0"/>
              <a:t>           </a:t>
            </a:r>
            <a:r>
              <a:rPr lang="es-ES_tradnl" sz="2800" dirty="0" smtClean="0"/>
              <a:t>Fundación, Equipo </a:t>
            </a:r>
            <a:r>
              <a:rPr lang="es-ES_tradnl" sz="2800" dirty="0"/>
              <a:t>M</a:t>
            </a:r>
            <a:r>
              <a:rPr lang="es-ES_tradnl" sz="2800" dirty="0" smtClean="0"/>
              <a:t>édico, Cocina etc.</a:t>
            </a:r>
          </a:p>
          <a:p>
            <a:r>
              <a:rPr lang="es-ES_tradnl" u="sng" dirty="0" smtClean="0"/>
              <a:t>EVALUACIÓN</a:t>
            </a:r>
            <a:r>
              <a:rPr lang="es-ES_tradnl" sz="2400" u="sng" dirty="0"/>
              <a:t> </a:t>
            </a:r>
            <a:r>
              <a:rPr lang="es-ES_tradnl" u="sng" dirty="0" smtClean="0"/>
              <a:t>DE DATOS</a:t>
            </a:r>
          </a:p>
          <a:p>
            <a:r>
              <a:rPr lang="es-ES_tradnl" u="sng" dirty="0" smtClean="0"/>
              <a:t>METODO ESTADISTICO</a:t>
            </a:r>
            <a:r>
              <a:rPr lang="es-ES_tradnl" dirty="0" smtClean="0"/>
              <a:t>: </a:t>
            </a:r>
            <a:r>
              <a:rPr lang="es-ES_tradnl" sz="2400" dirty="0" smtClean="0"/>
              <a:t>SPSS VERSIÓN 15.0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28412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BIBLIOGRAFIA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256584"/>
          </a:xfrm>
        </p:spPr>
        <p:txBody>
          <a:bodyPr>
            <a:noAutofit/>
          </a:bodyPr>
          <a:lstStyle/>
          <a:p>
            <a:endParaRPr lang="en-US" sz="1800" b="1" u="sng" dirty="0" smtClean="0"/>
          </a:p>
          <a:p>
            <a:r>
              <a:rPr lang="en-US" sz="1800" b="1" u="sng" dirty="0" smtClean="0"/>
              <a:t>Managing </a:t>
            </a:r>
            <a:r>
              <a:rPr lang="en-US" sz="1800" b="1" u="sng" dirty="0"/>
              <a:t>oral mucositis in patients with haematological malignancies: the progress in European centres</a:t>
            </a:r>
            <a:r>
              <a:rPr lang="en-US" sz="1800" b="1" u="sng" dirty="0" smtClean="0"/>
              <a:t>.</a:t>
            </a:r>
            <a:endParaRPr lang="es-ES" sz="1800" b="1" u="sng" dirty="0" smtClean="0"/>
          </a:p>
          <a:p>
            <a:pPr marL="0" indent="0">
              <a:buNone/>
            </a:pPr>
            <a:r>
              <a:rPr lang="es-ES" sz="1800" dirty="0" smtClean="0"/>
              <a:t>Clinical </a:t>
            </a:r>
            <a:r>
              <a:rPr lang="es-ES" sz="1800" dirty="0"/>
              <a:t>Nurse </a:t>
            </a:r>
            <a:r>
              <a:rPr lang="es-ES" sz="1800" dirty="0" smtClean="0"/>
              <a:t>Specialist</a:t>
            </a:r>
            <a:r>
              <a:rPr lang="es-ES" sz="1800" dirty="0"/>
              <a:t> </a:t>
            </a:r>
            <a:r>
              <a:rPr lang="es-ES" sz="1800" dirty="0" smtClean="0"/>
              <a:t>Issue</a:t>
            </a:r>
            <a:r>
              <a:rPr lang="es-ES" sz="1800" dirty="0"/>
              <a:t>: Volume 25(6), November/December 2011, pp 284-</a:t>
            </a:r>
            <a:r>
              <a:rPr lang="es-ES" sz="1800" dirty="0" smtClean="0"/>
              <a:t>285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Publication Type: [COCHRANE NURSING CARE CORNER</a:t>
            </a:r>
            <a:r>
              <a:rPr lang="es-ES" sz="1800" dirty="0" smtClean="0"/>
              <a:t>]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r>
              <a:rPr lang="en-US" sz="1800" b="1" u="sng" dirty="0">
                <a:solidFill>
                  <a:srgbClr val="000000"/>
                </a:solidFill>
              </a:rPr>
              <a:t>Relationships between oral mucositis and treatment variables in bone marrow trasplant </a:t>
            </a:r>
            <a:r>
              <a:rPr lang="en-US" sz="1800" b="1" u="sng" dirty="0" smtClean="0">
                <a:solidFill>
                  <a:srgbClr val="000000"/>
                </a:solidFill>
              </a:rPr>
              <a:t>patients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Ovid Nursing DatabaseCancer Nursing. 15(3):196-205, 1992 Jun. </a:t>
            </a:r>
            <a:r>
              <a:rPr lang="es-ES" sz="1800" dirty="0" smtClean="0"/>
              <a:t>[</a:t>
            </a:r>
            <a:r>
              <a:rPr lang="es-ES" sz="1800" dirty="0"/>
              <a:t>Journal Article] </a:t>
            </a:r>
            <a:endParaRPr lang="es-ES" sz="1800" dirty="0" smtClean="0"/>
          </a:p>
          <a:p>
            <a:r>
              <a:rPr lang="en-US" sz="1800" b="1" u="sng" dirty="0"/>
              <a:t>Management of oral mucositis at European transplantation </a:t>
            </a:r>
            <a:r>
              <a:rPr lang="en-US" sz="1800" b="1" u="sng" dirty="0" smtClean="0"/>
              <a:t>centres.</a:t>
            </a:r>
            <a:r>
              <a:rPr lang="es-ES" sz="1800" b="1" dirty="0"/>
              <a:t> </a:t>
            </a:r>
            <a:r>
              <a:rPr lang="es-ES" sz="1800" b="1" dirty="0" smtClean="0"/>
              <a:t>                                                                                                                </a:t>
            </a:r>
            <a:r>
              <a:rPr lang="en-US" sz="1800" dirty="0" smtClean="0"/>
              <a:t>Ovid </a:t>
            </a:r>
            <a:r>
              <a:rPr lang="en-US" sz="1800" dirty="0"/>
              <a:t>Nursing DatabaseEuropean Journal of Oncology Nursing. 11 Suppl 1:S3-9, 2007. </a:t>
            </a:r>
          </a:p>
          <a:p>
            <a:pPr marL="0" indent="0">
              <a:buNone/>
            </a:pPr>
            <a:r>
              <a:rPr lang="en-US" sz="1800" dirty="0"/>
              <a:t>[Journal Article. Research Support, Non-U.S. Gov't] </a:t>
            </a:r>
            <a:endParaRPr lang="es-ES" sz="1800" dirty="0"/>
          </a:p>
          <a:p>
            <a:r>
              <a:rPr lang="en-US" sz="1800" b="1" u="sng" dirty="0"/>
              <a:t>Evaluation of the effect of cryotherapy in preventing oral mucositis associated with chemotherapy – A randomized controlled trial</a:t>
            </a:r>
          </a:p>
          <a:p>
            <a:pPr marL="0" indent="0">
              <a:buNone/>
            </a:pPr>
            <a:r>
              <a:rPr lang="en-US" sz="1800" dirty="0"/>
              <a:t>Ovid Nursing DatabaseEuropean Journal of Oncology Nursing. 16(4):339-44, 2012 Sep. </a:t>
            </a:r>
          </a:p>
          <a:p>
            <a:pPr marL="0" indent="0">
              <a:buNone/>
            </a:pPr>
            <a:r>
              <a:rPr lang="en-US" sz="1800" dirty="0"/>
              <a:t>[Journal Article. Randomized Controlled Trial]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34393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ENCUESTA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smtClean="0"/>
              <a:t>          DATOS DEMOGRÁFICOS</a:t>
            </a:r>
          </a:p>
          <a:p>
            <a:pPr marL="0" indent="0">
              <a:buNone/>
            </a:pPr>
            <a:r>
              <a:rPr lang="es-ES" sz="1800" dirty="0" smtClean="0"/>
              <a:t>CUESTIONARIO: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smtClean="0"/>
              <a:t>SE LE OFRECIO Y EXPLICO EL PROYECTO</a:t>
            </a:r>
            <a:r>
              <a:rPr lang="es-ES" sz="1800" dirty="0"/>
              <a:t> </a:t>
            </a:r>
            <a:r>
              <a:rPr lang="es-ES" sz="1800" dirty="0" smtClean="0"/>
              <a:t>A SU INGRESO:      SI   /   NO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800" dirty="0" smtClean="0"/>
              <a:t>LA FORMA COMERCIAL LE INFLUYO AL SOLICITARLO      SI       /     NO</a:t>
            </a:r>
          </a:p>
          <a:p>
            <a:pPr>
              <a:buFont typeface="+mj-lt"/>
              <a:buAutoNum type="arabicPeriod"/>
            </a:pPr>
            <a:r>
              <a:rPr lang="es-ES" sz="1800" dirty="0"/>
              <a:t> </a:t>
            </a:r>
            <a:r>
              <a:rPr lang="es-ES" sz="1800" dirty="0" smtClean="0"/>
              <a:t>  AUMENTO </a:t>
            </a:r>
            <a:r>
              <a:rPr lang="es-ES" sz="1800" dirty="0"/>
              <a:t>LA FRECUENCIA DE TOMAS CUANDO </a:t>
            </a:r>
            <a:r>
              <a:rPr lang="es-ES" sz="1800" dirty="0" smtClean="0"/>
              <a:t>COMENZARON </a:t>
            </a:r>
            <a:r>
              <a:rPr lang="es-ES" sz="1800" dirty="0"/>
              <a:t>LOS </a:t>
            </a:r>
            <a:r>
              <a:rPr lang="es-ES" sz="1800" dirty="0" smtClean="0"/>
              <a:t>SINTOMAS</a:t>
            </a:r>
          </a:p>
          <a:p>
            <a:pPr marL="0" indent="0">
              <a:buNone/>
            </a:pPr>
            <a:r>
              <a:rPr lang="es-ES" sz="1800" dirty="0" smtClean="0"/>
              <a:t>                      </a:t>
            </a:r>
            <a:r>
              <a:rPr lang="es-ES" sz="1800" dirty="0"/>
              <a:t>SI      /    NO       /      A </a:t>
            </a:r>
            <a:r>
              <a:rPr lang="es-ES" sz="1800" dirty="0" smtClean="0"/>
              <a:t>VECES</a:t>
            </a:r>
            <a:endParaRPr lang="es-ES" sz="1800" dirty="0"/>
          </a:p>
          <a:p>
            <a:pPr>
              <a:buAutoNum type="arabicPeriod" startAt="4"/>
            </a:pPr>
            <a:r>
              <a:rPr lang="es-ES" sz="1800" dirty="0"/>
              <a:t> </a:t>
            </a:r>
            <a:r>
              <a:rPr lang="es-ES" sz="1800" dirty="0" smtClean="0"/>
              <a:t> ACTUO </a:t>
            </a:r>
            <a:r>
              <a:rPr lang="es-ES" sz="1800" dirty="0"/>
              <a:t>CON RAPIDEZ FRENTE AL </a:t>
            </a:r>
            <a:r>
              <a:rPr lang="es-ES" sz="1800" dirty="0" smtClean="0"/>
              <a:t>DOLOR      </a:t>
            </a:r>
            <a:r>
              <a:rPr lang="es-ES" sz="1800" dirty="0"/>
              <a:t>SIEMPRE   /    A VECES </a:t>
            </a:r>
            <a:r>
              <a:rPr lang="es-ES" sz="1800" dirty="0" smtClean="0"/>
              <a:t> /   NUNCA</a:t>
            </a:r>
          </a:p>
          <a:p>
            <a:pPr marL="0" indent="0">
              <a:buNone/>
            </a:pPr>
            <a:r>
              <a:rPr lang="es-ES" sz="1800" dirty="0" smtClean="0"/>
              <a:t>5.    NOTO </a:t>
            </a:r>
            <a:r>
              <a:rPr lang="es-ES" sz="1800" dirty="0"/>
              <a:t>QUE LE RETRASABA LA SOLICITUD DE </a:t>
            </a:r>
            <a:r>
              <a:rPr lang="es-ES" sz="1800" dirty="0" smtClean="0"/>
              <a:t>ANALGESIA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                  SIEMPRE  /      A VECES        /         </a:t>
            </a:r>
            <a:r>
              <a:rPr lang="es-ES" sz="1800" dirty="0" smtClean="0"/>
              <a:t>NUNCA</a:t>
            </a:r>
            <a:endParaRPr lang="es-ES" sz="1800" dirty="0"/>
          </a:p>
          <a:p>
            <a:pPr marL="0" indent="0">
              <a:buNone/>
            </a:pPr>
            <a:r>
              <a:rPr lang="es-ES" sz="1800" dirty="0" smtClean="0"/>
              <a:t>6.      EN </a:t>
            </a:r>
            <a:r>
              <a:rPr lang="es-ES" sz="1800" dirty="0"/>
              <a:t>QUE MOMENTO FUE MAS </a:t>
            </a:r>
            <a:r>
              <a:rPr lang="es-ES" sz="1800" dirty="0" smtClean="0"/>
              <a:t>EFECTIVA</a:t>
            </a:r>
          </a:p>
          <a:p>
            <a:pPr marL="0" indent="0">
              <a:buNone/>
            </a:pPr>
            <a:r>
              <a:rPr lang="es-ES" sz="1800" dirty="0"/>
              <a:t> </a:t>
            </a:r>
            <a:r>
              <a:rPr lang="es-ES" sz="1800" dirty="0" smtClean="0"/>
              <a:t>                    AL PRINCIPIO     /       SIEMPRE       /          ALGUNAS </a:t>
            </a:r>
            <a:r>
              <a:rPr lang="es-ES" sz="1800" dirty="0"/>
              <a:t>VECES     </a:t>
            </a:r>
          </a:p>
          <a:p>
            <a:pPr marL="0" indent="0">
              <a:buNone/>
            </a:pPr>
            <a:r>
              <a:rPr lang="es-ES" sz="1800" dirty="0"/>
              <a:t>7</a:t>
            </a:r>
            <a:r>
              <a:rPr lang="es-ES" sz="1800" dirty="0" smtClean="0"/>
              <a:t>.    QUÉ </a:t>
            </a:r>
            <a:r>
              <a:rPr lang="es-ES" sz="1800" dirty="0"/>
              <a:t>VALORACIÓN GLOBAL LE MERECE EL </a:t>
            </a:r>
            <a:r>
              <a:rPr lang="es-ES" sz="1800" dirty="0" smtClean="0"/>
              <a:t>PROYECTO</a:t>
            </a:r>
            <a:endParaRPr lang="es-ES" sz="1800" dirty="0"/>
          </a:p>
          <a:p>
            <a:pPr marL="0" indent="0">
              <a:buNone/>
            </a:pPr>
            <a:r>
              <a:rPr lang="es-ES" sz="1800" dirty="0"/>
              <a:t>                    BUENA      </a:t>
            </a:r>
            <a:r>
              <a:rPr lang="es-ES" sz="1800" dirty="0" smtClean="0"/>
              <a:t>/       </a:t>
            </a:r>
            <a:r>
              <a:rPr lang="es-ES" sz="1800" dirty="0"/>
              <a:t>REGULAR      </a:t>
            </a:r>
            <a:r>
              <a:rPr lang="es-ES" sz="1800" dirty="0" smtClean="0"/>
              <a:t>/      </a:t>
            </a:r>
            <a:r>
              <a:rPr lang="es-ES" sz="1800" dirty="0"/>
              <a:t>INDIFERENTE</a:t>
            </a:r>
          </a:p>
          <a:p>
            <a:pPr marL="0" indent="0">
              <a:buNone/>
            </a:pPr>
            <a:r>
              <a:rPr lang="es-ES" sz="2400" dirty="0"/>
              <a:t> </a:t>
            </a:r>
          </a:p>
          <a:p>
            <a:pPr marL="0" indent="0">
              <a:buNone/>
            </a:pPr>
            <a:endParaRPr lang="es-ES" sz="1800" dirty="0" smtClean="0"/>
          </a:p>
          <a:p>
            <a:pPr marL="457200" indent="-457200">
              <a:buAutoNum type="arabicPeriod" startAt="3"/>
            </a:pPr>
            <a:endParaRPr lang="es-ES" sz="24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34810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130"/>
          </a:xfrm>
          <a:blipFill rotWithShape="1"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s-ES_tradnl" dirty="0" smtClean="0">
                <a:solidFill>
                  <a:srgbClr val="FFFFFF"/>
                </a:solidFill>
              </a:rPr>
              <a:t>PLAN DE CUIDADOS 1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700808"/>
            <a:ext cx="843528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b="1" dirty="0" smtClean="0"/>
              <a:t>A</a:t>
            </a:r>
            <a:r>
              <a:rPr lang="es-ES" sz="1800" b="1" dirty="0"/>
              <a:t>.</a:t>
            </a:r>
            <a:r>
              <a:rPr lang="es-ES" sz="1800" b="1" dirty="0" smtClean="0"/>
              <a:t>00045</a:t>
            </a:r>
            <a:r>
              <a:rPr lang="es-ES" sz="1800" b="1" u="sng" dirty="0" smtClean="0"/>
              <a:t> DETERIORO DE LA MUCOSA ORAL </a:t>
            </a:r>
            <a:r>
              <a:rPr lang="es-ES" sz="1800" u="sng" dirty="0" smtClean="0"/>
              <a:t>(EN EL DOMINIO SEGURIDAD/PROTECCIÓN ) </a:t>
            </a:r>
            <a:endParaRPr lang="es-ES" sz="1800" dirty="0" smtClean="0"/>
          </a:p>
          <a:p>
            <a:r>
              <a:rPr lang="es-ES" sz="1800" b="1" u="sng" dirty="0" smtClean="0"/>
              <a:t>Definición</a:t>
            </a:r>
            <a:r>
              <a:rPr lang="es-ES" sz="1800" u="sng" dirty="0" smtClean="0"/>
              <a:t>:</a:t>
            </a:r>
            <a:r>
              <a:rPr lang="es-ES" sz="1800" dirty="0" smtClean="0"/>
              <a:t> Alteración de tejidos blandos de cavidad Oral.</a:t>
            </a:r>
          </a:p>
          <a:p>
            <a:r>
              <a:rPr lang="es-ES" sz="1800" b="1" u="sng" dirty="0" smtClean="0"/>
              <a:t>Factores relacionados</a:t>
            </a:r>
            <a:r>
              <a:rPr lang="es-ES" sz="1800" dirty="0" smtClean="0"/>
              <a:t>: Quimioterapia, Disminución de plaquetas y/o Deshidratación</a:t>
            </a:r>
          </a:p>
          <a:p>
            <a:pPr marL="0" indent="0">
              <a:buNone/>
            </a:pPr>
            <a:r>
              <a:rPr lang="es-ES_tradnl" sz="1800" dirty="0" smtClean="0"/>
              <a:t>            </a:t>
            </a:r>
            <a:endParaRPr lang="es-ES_tradnl" sz="1800" u="sng" dirty="0"/>
          </a:p>
          <a:p>
            <a:r>
              <a:rPr lang="es-ES" sz="1800" dirty="0" smtClean="0"/>
              <a:t> </a:t>
            </a:r>
            <a:r>
              <a:rPr lang="es-ES" sz="1800" b="1" u="sng" dirty="0" smtClean="0"/>
              <a:t>A1 Restablecimiento de la salud bucal   </a:t>
            </a:r>
            <a:r>
              <a:rPr lang="es-ES" sz="1800" dirty="0" smtClean="0"/>
              <a:t>(actividades enfermera)</a:t>
            </a:r>
          </a:p>
          <a:p>
            <a:pPr marL="0" indent="0">
              <a:buNone/>
            </a:pPr>
            <a:r>
              <a:rPr lang="es-ES_tradnl" sz="1800" dirty="0" smtClean="0"/>
              <a:t>         A1.1 Aplicar anestésicos o analgésicos tópicos  o sistémicos de protección bucal s/p.</a:t>
            </a:r>
            <a:r>
              <a:rPr lang="es-ES_tradnl" sz="18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es-ES_tradnl" sz="1800" dirty="0" smtClean="0"/>
              <a:t>         </a:t>
            </a:r>
            <a:r>
              <a:rPr lang="es-ES_tradnl" sz="1800" dirty="0" smtClean="0">
                <a:solidFill>
                  <a:prstClr val="black"/>
                </a:solidFill>
              </a:rPr>
              <a:t>A1.2 </a:t>
            </a:r>
            <a:r>
              <a:rPr lang="es-ES_tradnl" sz="1800" dirty="0">
                <a:solidFill>
                  <a:prstClr val="black"/>
                </a:solidFill>
              </a:rPr>
              <a:t>Observar si se producen efectos terapéuticos derivados de </a:t>
            </a:r>
            <a:r>
              <a:rPr lang="es-ES_tradnl" sz="1800" dirty="0" smtClean="0">
                <a:solidFill>
                  <a:prstClr val="black"/>
                </a:solidFill>
              </a:rPr>
              <a:t>estos anestésicos.</a:t>
            </a:r>
          </a:p>
          <a:p>
            <a:endParaRPr lang="es-ES_tradnl" sz="1800" dirty="0">
              <a:solidFill>
                <a:prstClr val="black"/>
              </a:solidFill>
            </a:endParaRPr>
          </a:p>
          <a:p>
            <a:r>
              <a:rPr lang="es-ES_tradnl" sz="1800" b="1" u="sng" dirty="0" smtClean="0"/>
              <a:t>A2  M</a:t>
            </a:r>
            <a:r>
              <a:rPr lang="es-ES_tradnl" sz="1800" b="1" u="sng" dirty="0" smtClean="0">
                <a:solidFill>
                  <a:prstClr val="black"/>
                </a:solidFill>
              </a:rPr>
              <a:t>anejo </a:t>
            </a:r>
            <a:r>
              <a:rPr lang="es-ES_tradnl" sz="1800" b="1" u="sng" dirty="0">
                <a:solidFill>
                  <a:prstClr val="black"/>
                </a:solidFill>
              </a:rPr>
              <a:t>del Dolor </a:t>
            </a:r>
            <a:r>
              <a:rPr lang="es-ES_tradnl" sz="1800" b="1" dirty="0">
                <a:solidFill>
                  <a:prstClr val="black"/>
                </a:solidFill>
              </a:rPr>
              <a:t>(</a:t>
            </a:r>
            <a:r>
              <a:rPr lang="es-ES_tradnl" sz="1800" dirty="0">
                <a:solidFill>
                  <a:prstClr val="black"/>
                </a:solidFill>
              </a:rPr>
              <a:t>actividades a realizar</a:t>
            </a:r>
            <a:r>
              <a:rPr lang="es-ES_tradnl" sz="1800" dirty="0" smtClean="0">
                <a:solidFill>
                  <a:prstClr val="black"/>
                </a:solidFill>
              </a:rPr>
              <a:t>)</a:t>
            </a:r>
            <a:endParaRPr lang="es-ES" sz="18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prstClr val="black"/>
                </a:solidFill>
              </a:rPr>
              <a:t>         A.2.1  - valoración exhaustiva del dolor: localización, frecuencia,</a:t>
            </a:r>
            <a:r>
              <a:rPr lang="es-ES_tradnl" sz="1800" dirty="0" smtClean="0">
                <a:solidFill>
                  <a:prstClr val="black"/>
                </a:solidFill>
              </a:rPr>
              <a:t> </a:t>
            </a:r>
            <a:r>
              <a:rPr lang="es-ES" sz="1800" dirty="0" smtClean="0">
                <a:solidFill>
                  <a:prstClr val="black"/>
                </a:solidFill>
              </a:rPr>
              <a:t>duración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800" dirty="0" smtClean="0">
                <a:solidFill>
                  <a:prstClr val="black"/>
                </a:solidFill>
              </a:rPr>
              <a:t>                             </a:t>
            </a:r>
            <a:r>
              <a:rPr lang="es-ES" sz="1800" dirty="0">
                <a:solidFill>
                  <a:prstClr val="black"/>
                </a:solidFill>
              </a:rPr>
              <a:t>calidad e intensidad.</a:t>
            </a:r>
            <a:r>
              <a:rPr lang="es-ES_tradnl" sz="1800" dirty="0">
                <a:solidFill>
                  <a:prstClr val="black"/>
                </a:solidFill>
              </a:rPr>
              <a:t>  </a:t>
            </a:r>
            <a:r>
              <a:rPr lang="es-ES" sz="1800" dirty="0" smtClean="0">
                <a:solidFill>
                  <a:prstClr val="black"/>
                </a:solidFill>
              </a:rPr>
              <a:t> </a:t>
            </a:r>
            <a:endParaRPr lang="es-E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</a:rPr>
              <a:t>         </a:t>
            </a:r>
            <a:r>
              <a:rPr lang="es-ES" sz="1800" dirty="0" smtClean="0">
                <a:solidFill>
                  <a:prstClr val="black"/>
                </a:solidFill>
              </a:rPr>
              <a:t>A.2.2 </a:t>
            </a:r>
            <a:r>
              <a:rPr lang="es-ES" sz="1800" dirty="0">
                <a:solidFill>
                  <a:prstClr val="black"/>
                </a:solidFill>
              </a:rPr>
              <a:t>- Determinar el impacto de la experiencia del dolor en la </a:t>
            </a:r>
            <a:r>
              <a:rPr lang="es-ES" sz="1800" dirty="0" smtClean="0">
                <a:solidFill>
                  <a:prstClr val="black"/>
                </a:solidFill>
              </a:rPr>
              <a:t> </a:t>
            </a:r>
            <a:r>
              <a:rPr lang="es-ES" sz="1800" dirty="0">
                <a:solidFill>
                  <a:prstClr val="black"/>
                </a:solidFill>
              </a:rPr>
              <a:t>calidad de </a:t>
            </a:r>
            <a:r>
              <a:rPr lang="es-ES" sz="1800" dirty="0" smtClean="0">
                <a:solidFill>
                  <a:prstClr val="black"/>
                </a:solidFill>
              </a:rPr>
              <a:t>vida.</a:t>
            </a:r>
            <a:endParaRPr lang="es-E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" sz="1800" dirty="0">
                <a:solidFill>
                  <a:prstClr val="black"/>
                </a:solidFill>
              </a:rPr>
              <a:t>         </a:t>
            </a:r>
            <a:r>
              <a:rPr lang="es-ES" sz="1800" dirty="0" smtClean="0">
                <a:solidFill>
                  <a:prstClr val="black"/>
                </a:solidFill>
              </a:rPr>
              <a:t>A.2.3 - </a:t>
            </a:r>
            <a:r>
              <a:rPr lang="es-ES" sz="1800" dirty="0">
                <a:solidFill>
                  <a:prstClr val="black"/>
                </a:solidFill>
              </a:rPr>
              <a:t>Evaluar la eficacia de las medidas de alivio del dolor a través de </a:t>
            </a:r>
            <a:r>
              <a:rPr lang="es-ES" sz="1800" dirty="0" smtClean="0">
                <a:solidFill>
                  <a:prstClr val="black"/>
                </a:solidFill>
              </a:rPr>
              <a:t>una</a:t>
            </a:r>
            <a:endParaRPr lang="es-E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_tradnl" sz="1800" dirty="0" smtClean="0">
                <a:solidFill>
                  <a:prstClr val="black"/>
                </a:solidFill>
              </a:rPr>
              <a:t>                            </a:t>
            </a:r>
            <a:r>
              <a:rPr lang="es-ES" sz="1800" dirty="0">
                <a:solidFill>
                  <a:prstClr val="black"/>
                </a:solidFill>
              </a:rPr>
              <a:t>valoración continua</a:t>
            </a:r>
            <a:r>
              <a:rPr lang="es-ES_tradnl" sz="1800" dirty="0">
                <a:solidFill>
                  <a:prstClr val="black"/>
                </a:solidFill>
              </a:rPr>
              <a:t> </a:t>
            </a:r>
            <a:r>
              <a:rPr lang="es-ES" sz="1800" dirty="0">
                <a:solidFill>
                  <a:prstClr val="black"/>
                </a:solidFill>
              </a:rPr>
              <a:t>de la</a:t>
            </a:r>
            <a:r>
              <a:rPr lang="es-ES_tradnl" sz="1800" dirty="0">
                <a:solidFill>
                  <a:prstClr val="black"/>
                </a:solidFill>
              </a:rPr>
              <a:t> </a:t>
            </a:r>
            <a:r>
              <a:rPr lang="es-ES" sz="1800" dirty="0">
                <a:solidFill>
                  <a:prstClr val="black"/>
                </a:solidFill>
              </a:rPr>
              <a:t>experiencia </a:t>
            </a:r>
            <a:r>
              <a:rPr lang="es-ES" sz="1800" dirty="0" smtClean="0">
                <a:solidFill>
                  <a:prstClr val="black"/>
                </a:solidFill>
              </a:rPr>
              <a:t>dolorosa.</a:t>
            </a:r>
            <a:endParaRPr lang="es-ES" sz="1800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41310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blipFill rotWithShape="1">
            <a:blip r:embed="rId3"/>
            <a:tile tx="0" ty="0" sx="100000" sy="100000" flip="none" algn="tl"/>
          </a:blipFill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PLAN DE CUIDADOS 2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 </a:t>
            </a:r>
            <a:endParaRPr lang="es-ES" sz="2400" dirty="0"/>
          </a:p>
          <a:p>
            <a:pPr marL="457200" indent="-457200">
              <a:buAutoNum type="arabicPlain" startAt="5"/>
            </a:pPr>
            <a:endParaRPr lang="es-ES_tradnl" sz="2400" dirty="0" smtClean="0"/>
          </a:p>
          <a:p>
            <a:pPr marL="457200" indent="-457200">
              <a:buAutoNum type="arabicPlain" startAt="5"/>
            </a:pPr>
            <a:endParaRPr lang="es-ES_tradnl" sz="2400" dirty="0"/>
          </a:p>
          <a:p>
            <a:pPr marL="457200" indent="-457200">
              <a:buAutoNum type="arabicPlain" startAt="5"/>
            </a:pPr>
            <a:endParaRPr lang="es-ES_tradnl" sz="2400" dirty="0" smtClean="0"/>
          </a:p>
          <a:p>
            <a:pPr marL="457200" indent="-457200">
              <a:buAutoNum type="arabicPlain" startAt="5"/>
            </a:pPr>
            <a:endParaRPr lang="es-ES_tradnl" sz="2400" dirty="0"/>
          </a:p>
          <a:p>
            <a:pPr marL="457200" indent="-457200">
              <a:buAutoNum type="arabicPlain" startAt="5"/>
            </a:pPr>
            <a:endParaRPr lang="es-ES_tradnl" sz="2400" dirty="0" smtClean="0"/>
          </a:p>
          <a:p>
            <a:pPr marL="457200" indent="-457200">
              <a:buAutoNum type="arabicPlain" startAt="5"/>
            </a:pPr>
            <a:endParaRPr lang="es-ES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95536" y="1484784"/>
            <a:ext cx="8568952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 startAt="2"/>
            </a:pPr>
            <a:r>
              <a:rPr lang="es-ES" b="1" u="sng" dirty="0" smtClean="0"/>
              <a:t>00132   DOLOR AGUDO  </a:t>
            </a:r>
            <a:r>
              <a:rPr lang="es-ES" dirty="0" smtClean="0"/>
              <a:t>(En dominio: CONFORT)</a:t>
            </a:r>
            <a:r>
              <a:rPr lang="es-ES_tradnl" dirty="0" smtClean="0"/>
              <a:t> </a:t>
            </a:r>
          </a:p>
          <a:p>
            <a:pPr lvl="0"/>
            <a:r>
              <a:rPr lang="es-ES_tradnl" dirty="0" smtClean="0"/>
              <a:t> -  </a:t>
            </a:r>
            <a:r>
              <a:rPr lang="es-ES_tradnl" b="1" dirty="0" smtClean="0">
                <a:solidFill>
                  <a:prstClr val="black"/>
                </a:solidFill>
              </a:rPr>
              <a:t>Definición</a:t>
            </a:r>
            <a:r>
              <a:rPr lang="es-ES_tradnl" dirty="0">
                <a:solidFill>
                  <a:prstClr val="black"/>
                </a:solidFill>
              </a:rPr>
              <a:t>: experiencia sensitiva o emocional desagradable </a:t>
            </a:r>
            <a:r>
              <a:rPr lang="es-ES_tradnl" dirty="0" smtClean="0">
                <a:solidFill>
                  <a:prstClr val="black"/>
                </a:solidFill>
              </a:rPr>
              <a:t>ocasionada por lesión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                     tisular real o potencial. 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- </a:t>
            </a:r>
            <a:r>
              <a:rPr lang="es-ES_tradnl" b="1" dirty="0" smtClean="0">
                <a:solidFill>
                  <a:prstClr val="black"/>
                </a:solidFill>
              </a:rPr>
              <a:t>Factores relacionados</a:t>
            </a:r>
            <a:r>
              <a:rPr lang="es-ES_tradnl" dirty="0" smtClean="0">
                <a:solidFill>
                  <a:prstClr val="black"/>
                </a:solidFill>
              </a:rPr>
              <a:t>: Agentes lesivos (biológicos, químicos, físicos o psicológicos). 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          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- </a:t>
            </a:r>
            <a:r>
              <a:rPr lang="es-ES_tradnl" b="1" dirty="0" smtClean="0">
                <a:solidFill>
                  <a:prstClr val="black"/>
                </a:solidFill>
              </a:rPr>
              <a:t>B1 Actuación frente al dolor </a:t>
            </a:r>
            <a:r>
              <a:rPr lang="es-ES_tradnl" dirty="0" smtClean="0">
                <a:solidFill>
                  <a:prstClr val="black"/>
                </a:solidFill>
              </a:rPr>
              <a:t>(actividades)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 </a:t>
            </a:r>
            <a:r>
              <a:rPr lang="es-ES_tradnl" dirty="0" smtClean="0">
                <a:solidFill>
                  <a:prstClr val="black"/>
                </a:solidFill>
              </a:rPr>
              <a:t>       B.1.1   Utilizar un método y frecuencia adecuado para el seguimiento del dolor.</a:t>
            </a:r>
            <a:endParaRPr lang="es-ES_tradnl" dirty="0">
              <a:solidFill>
                <a:prstClr val="black"/>
              </a:solidFill>
            </a:endParaRP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        B.1.2   Informar acerca del dolor, causas, tiempo de duración etc.</a:t>
            </a: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        B.1.3   Seleccionar estrategia de alivio del mismo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    B.1.4   Enseñar el uso de técnicas no farmacológicas (…..APLICACION CALOR/FRIO....)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                antes y después de que se origine junto </a:t>
            </a:r>
            <a:r>
              <a:rPr lang="es-ES_tradnl" dirty="0">
                <a:solidFill>
                  <a:prstClr val="black"/>
                </a:solidFill>
              </a:rPr>
              <a:t>con otras medidas que lo alivien</a:t>
            </a:r>
            <a:r>
              <a:rPr lang="es-ES_tradnl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es-ES_tradnl" dirty="0" smtClean="0">
              <a:solidFill>
                <a:prstClr val="black"/>
              </a:solidFill>
            </a:endParaRP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- </a:t>
            </a:r>
            <a:r>
              <a:rPr lang="es-ES_tradnl" b="1" dirty="0" smtClean="0">
                <a:solidFill>
                  <a:prstClr val="black"/>
                </a:solidFill>
              </a:rPr>
              <a:t>B.2 Aplicación calor o frio </a:t>
            </a:r>
            <a:r>
              <a:rPr lang="es-ES_tradnl" dirty="0" smtClean="0">
                <a:solidFill>
                  <a:prstClr val="black"/>
                </a:solidFill>
              </a:rPr>
              <a:t>(actividades)</a:t>
            </a:r>
            <a:endParaRPr lang="es-ES_tradnl" b="1" dirty="0">
              <a:solidFill>
                <a:prstClr val="black"/>
              </a:solidFill>
            </a:endParaRPr>
          </a:p>
          <a:p>
            <a:pPr lvl="0"/>
            <a:r>
              <a:rPr lang="es-ES_tradnl" dirty="0" smtClean="0">
                <a:solidFill>
                  <a:prstClr val="black"/>
                </a:solidFill>
              </a:rPr>
              <a:t>         B.2.1   Explicar la actividad, razón y frecuencia de aplicación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    B 2.2   Seleccionar método que resulte conveniente y de fácil disponibilidad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    B.2.3   Determinar duración de la aplicación en función de la respuesta</a:t>
            </a:r>
          </a:p>
          <a:p>
            <a:pPr lvl="0"/>
            <a:r>
              <a:rPr lang="es-ES_tradnl" dirty="0">
                <a:solidFill>
                  <a:prstClr val="black"/>
                </a:solidFill>
              </a:rPr>
              <a:t> </a:t>
            </a:r>
            <a:r>
              <a:rPr lang="es-ES_tradnl" dirty="0" smtClean="0">
                <a:solidFill>
                  <a:prstClr val="black"/>
                </a:solidFill>
              </a:rPr>
              <a:t>        B.2.4   Evaluar y documentar la respuesta de aplicación del frio/calor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372200" y="630932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HEMATOLOGIA-TPH LA FE</a:t>
            </a:r>
          </a:p>
        </p:txBody>
      </p:sp>
    </p:spTree>
    <p:extLst>
      <p:ext uri="{BB962C8B-B14F-4D97-AF65-F5344CB8AC3E}">
        <p14:creationId xmlns:p14="http://schemas.microsoft.com/office/powerpoint/2010/main" val="32153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Tintero.thmx</Template>
  <TotalTime>5379</TotalTime>
  <Words>1581</Words>
  <Application>Microsoft Macintosh PowerPoint</Application>
  <PresentationFormat>Presentación en pantalla (4:3)</PresentationFormat>
  <Paragraphs>167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CRIOTERAPIA/DISMINUCION DE ANALGESIA</vt:lpstr>
      <vt:lpstr>INTRODUCCION</vt:lpstr>
      <vt:lpstr>METODO</vt:lpstr>
      <vt:lpstr>METODOLOGIA</vt:lpstr>
      <vt:lpstr>BIBLIOGRAFIA</vt:lpstr>
      <vt:lpstr>ENCUESTA</vt:lpstr>
      <vt:lpstr>PLAN DE CUIDADOS 1</vt:lpstr>
      <vt:lpstr>PLAN DE CUIDADOS 2</vt:lpstr>
      <vt:lpstr>CONCLUSIONES</vt:lpstr>
      <vt:lpstr>PREVENIR-CALMAR-CONFORTAR</vt:lpstr>
      <vt:lpstr>MUCHAS GRACIAS</vt:lpstr>
    </vt:vector>
  </TitlesOfParts>
  <Company>Hospital La 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VICTORIA PARICIO GOMEZ</dc:creator>
  <cp:lastModifiedBy>Jose Francisco Luz Gómez de Travecedo</cp:lastModifiedBy>
  <cp:revision>130</cp:revision>
  <cp:lastPrinted>2013-10-07T11:21:26Z</cp:lastPrinted>
  <dcterms:created xsi:type="dcterms:W3CDTF">2013-10-04T12:01:55Z</dcterms:created>
  <dcterms:modified xsi:type="dcterms:W3CDTF">2013-10-16T19:43:47Z</dcterms:modified>
</cp:coreProperties>
</file>