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handoutMasterIdLst>
    <p:handoutMasterId r:id="rId6"/>
  </p:handoutMasterIdLst>
  <p:sldIdLst>
    <p:sldId id="258" r:id="rId5"/>
  </p:sldIdLst>
  <p:sldSz cx="18000663" cy="2339975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6E7"/>
    <a:srgbClr val="77A6B9"/>
    <a:srgbClr val="6C9EC4"/>
    <a:srgbClr val="6F9C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721970-B434-7FED-CA57-95CA781E3966}" v="34" dt="2025-09-08T13:04:11.3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33" d="100"/>
          <a:sy n="33" d="100"/>
        </p:scale>
        <p:origin x="3000" y="1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1" d="100"/>
          <a:sy n="81" d="100"/>
        </p:scale>
        <p:origin x="1975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B6BB87-14AC-4385-B793-D06DCDCBFCA7}" type="doc">
      <dgm:prSet loTypeId="urn:microsoft.com/office/officeart/2005/8/layout/vList5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ES"/>
        </a:p>
      </dgm:t>
    </dgm:pt>
    <dgm:pt modelId="{80CCFCA3-9328-4F71-B2AE-770094ED9BC7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>
            <a:buNone/>
          </a:pPr>
          <a:r>
            <a:rPr lang="es-ES" sz="1800" i="1" dirty="0">
              <a:latin typeface="Calibri"/>
              <a:ea typeface="Calibri"/>
              <a:cs typeface="Calibri"/>
            </a:rPr>
            <a:t>LOS TESTIMONIOS RECOGIDOS SUGIEREN QUE EL CARIÑÓMETRO PODRÍA FAVORECER UN AMBIENTE LABORAL MÁS POSITIVO.</a:t>
          </a:r>
          <a:endParaRPr lang="es-ES" sz="1800" b="0" i="1" dirty="0">
            <a:latin typeface="Calibri"/>
            <a:ea typeface="Calibri"/>
            <a:cs typeface="Calibri"/>
          </a:endParaRPr>
        </a:p>
      </dgm:t>
    </dgm:pt>
    <dgm:pt modelId="{8B55991E-DB69-4A7E-8B0C-3EDC0892C312}" type="parTrans" cxnId="{3BECD7B0-A0A4-47CB-B5C6-CCABB9C66A5A}">
      <dgm:prSet/>
      <dgm:spPr/>
      <dgm:t>
        <a:bodyPr/>
        <a:lstStyle/>
        <a:p>
          <a:endParaRPr lang="es-ES"/>
        </a:p>
      </dgm:t>
    </dgm:pt>
    <dgm:pt modelId="{4238CA17-F09F-4E96-AE3B-97524B8A559F}" type="sibTrans" cxnId="{3BECD7B0-A0A4-47CB-B5C6-CCABB9C66A5A}">
      <dgm:prSet/>
      <dgm:spPr/>
      <dgm:t>
        <a:bodyPr/>
        <a:lstStyle/>
        <a:p>
          <a:endParaRPr lang="es-ES"/>
        </a:p>
      </dgm:t>
    </dgm:pt>
    <dgm:pt modelId="{486A9CCE-A73F-471D-9F52-0BF5C385ED25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buNone/>
          </a:pPr>
          <a:r>
            <a:rPr lang="es-ES" sz="1800" b="0" dirty="0">
              <a:latin typeface="Arial"/>
              <a:cs typeface="Arial"/>
            </a:rPr>
            <a:t>PROPUESTAS ESPONTÁNEAS</a:t>
          </a:r>
        </a:p>
      </dgm:t>
    </dgm:pt>
    <dgm:pt modelId="{AC7C223A-6839-4044-A389-AF73E647137F}" type="parTrans" cxnId="{CEFD06C3-5C94-44EF-96A4-AF92BA327DEB}">
      <dgm:prSet/>
      <dgm:spPr/>
      <dgm:t>
        <a:bodyPr/>
        <a:lstStyle/>
        <a:p>
          <a:endParaRPr lang="es-ES"/>
        </a:p>
      </dgm:t>
    </dgm:pt>
    <dgm:pt modelId="{BAAA9AD0-CEE8-4C78-AE54-44BEDAEC48C0}" type="sibTrans" cxnId="{CEFD06C3-5C94-44EF-96A4-AF92BA327DEB}">
      <dgm:prSet/>
      <dgm:spPr/>
      <dgm:t>
        <a:bodyPr/>
        <a:lstStyle/>
        <a:p>
          <a:endParaRPr lang="es-ES"/>
        </a:p>
      </dgm:t>
    </dgm:pt>
    <dgm:pt modelId="{D4E4B8EA-9807-45A0-8A44-6BA98128F11A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buNone/>
          </a:pPr>
          <a:r>
            <a:rPr lang="es-ES" sz="2400" b="0" i="0" dirty="0"/>
            <a:t>“Me siento muy bien con todo este equipazo que formamos en hematología. Espero aportar cosas buenas y positivas”</a:t>
          </a:r>
          <a:endParaRPr lang="es-ES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F386603-30AB-4BAD-BC86-9FC343DF5288}" type="parTrans" cxnId="{C0A01B1D-E24A-493E-A441-01BEE0D5657F}">
      <dgm:prSet/>
      <dgm:spPr/>
      <dgm:t>
        <a:bodyPr/>
        <a:lstStyle/>
        <a:p>
          <a:endParaRPr lang="es-ES"/>
        </a:p>
      </dgm:t>
    </dgm:pt>
    <dgm:pt modelId="{AB4FBCC8-5994-40ED-9853-904FCE987A0D}" type="sibTrans" cxnId="{C0A01B1D-E24A-493E-A441-01BEE0D5657F}">
      <dgm:prSet/>
      <dgm:spPr/>
      <dgm:t>
        <a:bodyPr/>
        <a:lstStyle/>
        <a:p>
          <a:endParaRPr lang="es-ES"/>
        </a:p>
      </dgm:t>
    </dgm:pt>
    <dgm:pt modelId="{79DFEC7C-F0FE-441F-AFF7-DC4C17FB112B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buNone/>
          </a:pPr>
          <a:r>
            <a:rPr lang="es-ES" sz="2400" dirty="0">
              <a:latin typeface="Arial"/>
              <a:cs typeface="Arial"/>
            </a:rPr>
            <a:t>Se inició un programa de formación para nuevos profesionales y propuestas de grupos de trabajo para estandarizar la práctica asistencial.</a:t>
          </a:r>
        </a:p>
      </dgm:t>
    </dgm:pt>
    <dgm:pt modelId="{0FCCB361-A7D9-4FB4-9807-A76E32757D4D}" type="parTrans" cxnId="{C41D61A2-FAD8-4892-B848-0FA3FF6FD426}">
      <dgm:prSet/>
      <dgm:spPr/>
      <dgm:t>
        <a:bodyPr/>
        <a:lstStyle/>
        <a:p>
          <a:endParaRPr lang="es-ES"/>
        </a:p>
      </dgm:t>
    </dgm:pt>
    <dgm:pt modelId="{13120E1C-BE17-43B8-B41C-A2EB3867BEE6}" type="sibTrans" cxnId="{C41D61A2-FAD8-4892-B848-0FA3FF6FD426}">
      <dgm:prSet/>
      <dgm:spPr/>
      <dgm:t>
        <a:bodyPr/>
        <a:lstStyle/>
        <a:p>
          <a:endParaRPr lang="es-ES"/>
        </a:p>
      </dgm:t>
    </dgm:pt>
    <dgm:pt modelId="{5620FE47-9BA6-4BA9-AB5C-62D7EBFBBF5B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buNone/>
          </a:pPr>
          <a:r>
            <a:rPr lang="es-ES" sz="2400" b="0" i="0" dirty="0"/>
            <a:t>“Daros las gracias a todas las que habéis dejado vuestro cariño ahí dentro”</a:t>
          </a:r>
          <a:endParaRPr lang="es-ES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47EF95-7FF4-4590-921C-59393B370327}" type="parTrans" cxnId="{F23D405F-8042-493D-8A9E-D6A1C38BF1BF}">
      <dgm:prSet/>
      <dgm:spPr/>
      <dgm:t>
        <a:bodyPr/>
        <a:lstStyle/>
        <a:p>
          <a:endParaRPr lang="es-ES"/>
        </a:p>
      </dgm:t>
    </dgm:pt>
    <dgm:pt modelId="{089EDBB6-DC6E-4035-A8D4-C7422C68C7FE}" type="sibTrans" cxnId="{F23D405F-8042-493D-8A9E-D6A1C38BF1BF}">
      <dgm:prSet/>
      <dgm:spPr/>
      <dgm:t>
        <a:bodyPr/>
        <a:lstStyle/>
        <a:p>
          <a:endParaRPr lang="es-ES"/>
        </a:p>
      </dgm:t>
    </dgm:pt>
    <dgm:pt modelId="{F9CF1223-D1E4-4F27-93CB-432DE6163AEB}" type="pres">
      <dgm:prSet presAssocID="{71B6BB87-14AC-4385-B793-D06DCDCBFCA7}" presName="Name0" presStyleCnt="0">
        <dgm:presLayoutVars>
          <dgm:dir/>
          <dgm:animLvl val="lvl"/>
          <dgm:resizeHandles val="exact"/>
        </dgm:presLayoutVars>
      </dgm:prSet>
      <dgm:spPr/>
    </dgm:pt>
    <dgm:pt modelId="{D9294D6C-28F0-4BC0-9D71-F2277B8E590E}" type="pres">
      <dgm:prSet presAssocID="{80CCFCA3-9328-4F71-B2AE-770094ED9BC7}" presName="linNode" presStyleCnt="0"/>
      <dgm:spPr/>
    </dgm:pt>
    <dgm:pt modelId="{29646182-74C5-4743-8347-9C84B53AB422}" type="pres">
      <dgm:prSet presAssocID="{80CCFCA3-9328-4F71-B2AE-770094ED9BC7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BA7538F0-E18E-445C-A6A4-7B5D7914EB91}" type="pres">
      <dgm:prSet presAssocID="{80CCFCA3-9328-4F71-B2AE-770094ED9BC7}" presName="descendantText" presStyleLbl="alignAccFollowNode1" presStyleIdx="0" presStyleCnt="2">
        <dgm:presLayoutVars>
          <dgm:bulletEnabled val="1"/>
        </dgm:presLayoutVars>
      </dgm:prSet>
      <dgm:spPr/>
    </dgm:pt>
    <dgm:pt modelId="{741A8046-44E5-4765-827D-7A08E9E91533}" type="pres">
      <dgm:prSet presAssocID="{4238CA17-F09F-4E96-AE3B-97524B8A559F}" presName="sp" presStyleCnt="0"/>
      <dgm:spPr/>
    </dgm:pt>
    <dgm:pt modelId="{B71343F4-C489-4D23-99F6-C6F1698D5E45}" type="pres">
      <dgm:prSet presAssocID="{486A9CCE-A73F-471D-9F52-0BF5C385ED25}" presName="linNode" presStyleCnt="0"/>
      <dgm:spPr/>
    </dgm:pt>
    <dgm:pt modelId="{FF5A5601-7E37-4C7C-88DB-6C4AE934A72F}" type="pres">
      <dgm:prSet presAssocID="{486A9CCE-A73F-471D-9F52-0BF5C385ED25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AA3F0D50-56CC-476C-832C-735F11FE3B95}" type="pres">
      <dgm:prSet presAssocID="{486A9CCE-A73F-471D-9F52-0BF5C385ED25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C0A01B1D-E24A-493E-A441-01BEE0D5657F}" srcId="{80CCFCA3-9328-4F71-B2AE-770094ED9BC7}" destId="{D4E4B8EA-9807-45A0-8A44-6BA98128F11A}" srcOrd="0" destOrd="0" parTransId="{8F386603-30AB-4BAD-BC86-9FC343DF5288}" sibTransId="{AB4FBCC8-5994-40ED-9853-904FCE987A0D}"/>
    <dgm:cxn modelId="{ABDE7623-A9B0-4752-98FC-3021C560F1F6}" type="presOf" srcId="{D4E4B8EA-9807-45A0-8A44-6BA98128F11A}" destId="{BA7538F0-E18E-445C-A6A4-7B5D7914EB91}" srcOrd="0" destOrd="0" presId="urn:microsoft.com/office/officeart/2005/8/layout/vList5"/>
    <dgm:cxn modelId="{50DDCB3E-4251-4A43-9FE7-8B8DDFC0D7B2}" type="presOf" srcId="{71B6BB87-14AC-4385-B793-D06DCDCBFCA7}" destId="{F9CF1223-D1E4-4F27-93CB-432DE6163AEB}" srcOrd="0" destOrd="0" presId="urn:microsoft.com/office/officeart/2005/8/layout/vList5"/>
    <dgm:cxn modelId="{9E042C5B-90B8-4264-9BC2-E7E3FA96D565}" type="presOf" srcId="{5620FE47-9BA6-4BA9-AB5C-62D7EBFBBF5B}" destId="{BA7538F0-E18E-445C-A6A4-7B5D7914EB91}" srcOrd="0" destOrd="1" presId="urn:microsoft.com/office/officeart/2005/8/layout/vList5"/>
    <dgm:cxn modelId="{F23D405F-8042-493D-8A9E-D6A1C38BF1BF}" srcId="{80CCFCA3-9328-4F71-B2AE-770094ED9BC7}" destId="{5620FE47-9BA6-4BA9-AB5C-62D7EBFBBF5B}" srcOrd="1" destOrd="0" parTransId="{B647EF95-7FF4-4590-921C-59393B370327}" sibTransId="{089EDBB6-DC6E-4035-A8D4-C7422C68C7FE}"/>
    <dgm:cxn modelId="{F3532459-6637-4B03-9F20-206FF9459335}" type="presOf" srcId="{486A9CCE-A73F-471D-9F52-0BF5C385ED25}" destId="{FF5A5601-7E37-4C7C-88DB-6C4AE934A72F}" srcOrd="0" destOrd="0" presId="urn:microsoft.com/office/officeart/2005/8/layout/vList5"/>
    <dgm:cxn modelId="{79938C94-0896-479A-B18F-8FE13331BFBF}" type="presOf" srcId="{80CCFCA3-9328-4F71-B2AE-770094ED9BC7}" destId="{29646182-74C5-4743-8347-9C84B53AB422}" srcOrd="0" destOrd="0" presId="urn:microsoft.com/office/officeart/2005/8/layout/vList5"/>
    <dgm:cxn modelId="{C41D61A2-FAD8-4892-B848-0FA3FF6FD426}" srcId="{486A9CCE-A73F-471D-9F52-0BF5C385ED25}" destId="{79DFEC7C-F0FE-441F-AFF7-DC4C17FB112B}" srcOrd="0" destOrd="0" parTransId="{0FCCB361-A7D9-4FB4-9807-A76E32757D4D}" sibTransId="{13120E1C-BE17-43B8-B41C-A2EB3867BEE6}"/>
    <dgm:cxn modelId="{3BECD7B0-A0A4-47CB-B5C6-CCABB9C66A5A}" srcId="{71B6BB87-14AC-4385-B793-D06DCDCBFCA7}" destId="{80CCFCA3-9328-4F71-B2AE-770094ED9BC7}" srcOrd="0" destOrd="0" parTransId="{8B55991E-DB69-4A7E-8B0C-3EDC0892C312}" sibTransId="{4238CA17-F09F-4E96-AE3B-97524B8A559F}"/>
    <dgm:cxn modelId="{CEFD06C3-5C94-44EF-96A4-AF92BA327DEB}" srcId="{71B6BB87-14AC-4385-B793-D06DCDCBFCA7}" destId="{486A9CCE-A73F-471D-9F52-0BF5C385ED25}" srcOrd="1" destOrd="0" parTransId="{AC7C223A-6839-4044-A389-AF73E647137F}" sibTransId="{BAAA9AD0-CEE8-4C78-AE54-44BEDAEC48C0}"/>
    <dgm:cxn modelId="{879AF8DA-B410-4089-933B-644056A2CF78}" type="presOf" srcId="{79DFEC7C-F0FE-441F-AFF7-DC4C17FB112B}" destId="{AA3F0D50-56CC-476C-832C-735F11FE3B95}" srcOrd="0" destOrd="0" presId="urn:microsoft.com/office/officeart/2005/8/layout/vList5"/>
    <dgm:cxn modelId="{9C2B0687-33A9-427D-A515-9E6CC7506B80}" type="presParOf" srcId="{F9CF1223-D1E4-4F27-93CB-432DE6163AEB}" destId="{D9294D6C-28F0-4BC0-9D71-F2277B8E590E}" srcOrd="0" destOrd="0" presId="urn:microsoft.com/office/officeart/2005/8/layout/vList5"/>
    <dgm:cxn modelId="{C33615D8-F82F-469A-94EF-115795EED0B0}" type="presParOf" srcId="{D9294D6C-28F0-4BC0-9D71-F2277B8E590E}" destId="{29646182-74C5-4743-8347-9C84B53AB422}" srcOrd="0" destOrd="0" presId="urn:microsoft.com/office/officeart/2005/8/layout/vList5"/>
    <dgm:cxn modelId="{E6531798-7C28-49BA-8C32-7D0DF57349F6}" type="presParOf" srcId="{D9294D6C-28F0-4BC0-9D71-F2277B8E590E}" destId="{BA7538F0-E18E-445C-A6A4-7B5D7914EB91}" srcOrd="1" destOrd="0" presId="urn:microsoft.com/office/officeart/2005/8/layout/vList5"/>
    <dgm:cxn modelId="{CC0CB4DC-9F25-4C4B-BC0F-92F49DF35D56}" type="presParOf" srcId="{F9CF1223-D1E4-4F27-93CB-432DE6163AEB}" destId="{741A8046-44E5-4765-827D-7A08E9E91533}" srcOrd="1" destOrd="0" presId="urn:microsoft.com/office/officeart/2005/8/layout/vList5"/>
    <dgm:cxn modelId="{B34AA279-435B-4A97-9FC8-A898287C18A8}" type="presParOf" srcId="{F9CF1223-D1E4-4F27-93CB-432DE6163AEB}" destId="{B71343F4-C489-4D23-99F6-C6F1698D5E45}" srcOrd="2" destOrd="0" presId="urn:microsoft.com/office/officeart/2005/8/layout/vList5"/>
    <dgm:cxn modelId="{F785BDA3-05FA-4414-AF30-F365289BBB97}" type="presParOf" srcId="{B71343F4-C489-4D23-99F6-C6F1698D5E45}" destId="{FF5A5601-7E37-4C7C-88DB-6C4AE934A72F}" srcOrd="0" destOrd="0" presId="urn:microsoft.com/office/officeart/2005/8/layout/vList5"/>
    <dgm:cxn modelId="{3EC40669-CDDB-41E1-82CE-7A6520DB8133}" type="presParOf" srcId="{B71343F4-C489-4D23-99F6-C6F1698D5E45}" destId="{AA3F0D50-56CC-476C-832C-735F11FE3B9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8708B0-DD42-4E0A-89E6-51698328DC71}" type="doc">
      <dgm:prSet loTypeId="urn:microsoft.com/office/officeart/2005/8/layout/vList4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98EFF420-2972-4228-9761-16065E13CFE2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buNone/>
          </a:pPr>
          <a:r>
            <a:rPr lang="es-ES" sz="3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CONCLUSIONES</a:t>
          </a:r>
          <a:endParaRPr lang="es-ES" sz="3200" b="1" dirty="0">
            <a:solidFill>
              <a:srgbClr val="00B0F0"/>
            </a:solidFill>
          </a:endParaRPr>
        </a:p>
      </dgm:t>
    </dgm:pt>
    <dgm:pt modelId="{D5636DE4-E156-452C-96D9-562DF0DEE0B2}" type="parTrans" cxnId="{64BA04A4-1440-41BA-A0F3-375609B5775E}">
      <dgm:prSet/>
      <dgm:spPr/>
      <dgm:t>
        <a:bodyPr/>
        <a:lstStyle/>
        <a:p>
          <a:endParaRPr lang="es-ES"/>
        </a:p>
      </dgm:t>
    </dgm:pt>
    <dgm:pt modelId="{F90CF279-D471-44D9-864E-105A5026405B}" type="sibTrans" cxnId="{64BA04A4-1440-41BA-A0F3-375609B5775E}">
      <dgm:prSet/>
      <dgm:spPr/>
      <dgm:t>
        <a:bodyPr/>
        <a:lstStyle/>
        <a:p>
          <a:endParaRPr lang="es-ES"/>
        </a:p>
      </dgm:t>
    </dgm:pt>
    <dgm:pt modelId="{B0748BDE-0C1B-404D-8B46-D137229EDE4B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s-ES" sz="2800" dirty="0">
              <a:latin typeface="Arial" panose="020B0604020202020204" pitchFamily="34" charset="0"/>
              <a:cs typeface="Arial" panose="020B0604020202020204" pitchFamily="34" charset="0"/>
            </a:rPr>
            <a:t>El uso del </a:t>
          </a:r>
          <a:r>
            <a:rPr lang="es-ES" sz="2800" b="0" i="1" dirty="0">
              <a:latin typeface="Arial" panose="020B0604020202020204" pitchFamily="34" charset="0"/>
              <a:cs typeface="Arial" panose="020B0604020202020204" pitchFamily="34" charset="0"/>
            </a:rPr>
            <a:t>Cariñómetro</a:t>
          </a:r>
          <a:r>
            <a:rPr lang="es-ES" sz="2800" dirty="0">
              <a:latin typeface="Arial" panose="020B0604020202020204" pitchFamily="34" charset="0"/>
              <a:cs typeface="Arial" panose="020B0604020202020204" pitchFamily="34" charset="0"/>
            </a:rPr>
            <a:t> se percibió como un recurso que podría favorecer un clima comunicativo positivo, promoviendo gratitud, reconocimiento y apoyo entre profesionales.</a:t>
          </a:r>
          <a:endParaRPr lang="en-US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D82E5A-9B06-4EE2-99C1-350F584A0F04}" type="parTrans" cxnId="{6D58C783-5274-4894-8463-B26520C61C60}">
      <dgm:prSet/>
      <dgm:spPr/>
      <dgm:t>
        <a:bodyPr/>
        <a:lstStyle/>
        <a:p>
          <a:endParaRPr lang="es-ES"/>
        </a:p>
      </dgm:t>
    </dgm:pt>
    <dgm:pt modelId="{54AA62B2-BF83-44E6-8ADA-A0EB66BBF1BD}" type="sibTrans" cxnId="{6D58C783-5274-4894-8463-B26520C61C60}">
      <dgm:prSet/>
      <dgm:spPr/>
      <dgm:t>
        <a:bodyPr/>
        <a:lstStyle/>
        <a:p>
          <a:endParaRPr lang="es-ES"/>
        </a:p>
      </dgm:t>
    </dgm:pt>
    <dgm:pt modelId="{E87117C9-0C82-43D0-85A0-5178785C09CA}">
      <dgm:prSet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s-ES" sz="2800" dirty="0">
              <a:latin typeface="Arial" panose="020B0604020202020204" pitchFamily="34" charset="0"/>
              <a:cs typeface="Arial" panose="020B0604020202020204" pitchFamily="34" charset="0"/>
            </a:rPr>
            <a:t>El equipo valoró la experiencia de forma positiva, destacando un posible impacto en el bienestar emocional y la motivación.</a:t>
          </a:r>
        </a:p>
      </dgm:t>
    </dgm:pt>
    <dgm:pt modelId="{537B22AA-529E-43E2-967D-A922C7E29E11}" type="parTrans" cxnId="{42D000B1-E04C-4668-9B25-47F02D6C599A}">
      <dgm:prSet/>
      <dgm:spPr/>
      <dgm:t>
        <a:bodyPr/>
        <a:lstStyle/>
        <a:p>
          <a:endParaRPr lang="es-ES"/>
        </a:p>
      </dgm:t>
    </dgm:pt>
    <dgm:pt modelId="{69F2031A-9569-4C92-B99E-EBD044DF7ACB}" type="sibTrans" cxnId="{42D000B1-E04C-4668-9B25-47F02D6C599A}">
      <dgm:prSet/>
      <dgm:spPr/>
      <dgm:t>
        <a:bodyPr/>
        <a:lstStyle/>
        <a:p>
          <a:endParaRPr lang="es-ES"/>
        </a:p>
      </dgm:t>
    </dgm:pt>
    <dgm:pt modelId="{780EBA5C-C890-40BF-BE17-A63B15DE6C03}">
      <dgm:prSet phldr="0" custT="1"/>
      <dgm:spPr/>
      <dgm:t>
        <a:bodyPr/>
        <a:lstStyle/>
        <a:p>
          <a:pPr algn="l" rtl="0">
            <a:buFont typeface="Arial" panose="020B0604020202020204" pitchFamily="34" charset="0"/>
            <a:buChar char="•"/>
          </a:pPr>
          <a:r>
            <a:rPr lang="es-ES" sz="2800" dirty="0">
              <a:latin typeface="Arial" panose="020B0604020202020204" pitchFamily="34" charset="0"/>
              <a:cs typeface="Arial" panose="020B0604020202020204" pitchFamily="34" charset="0"/>
            </a:rPr>
            <a:t>Sin embargo, estos resultados son preliminares y se basan en percepciones subjetivas. Se requieren estudios futuros con metodologías más robustas y mediciones objetivas para evaluar su impacto de manera rigurosa.</a:t>
          </a:r>
        </a:p>
      </dgm:t>
    </dgm:pt>
    <dgm:pt modelId="{B51B9621-84C8-4C14-81C2-8917855625AB}" type="parTrans" cxnId="{2135B186-336F-4DD6-B02C-EA6AA8488AB5}">
      <dgm:prSet/>
      <dgm:spPr/>
      <dgm:t>
        <a:bodyPr/>
        <a:lstStyle/>
        <a:p>
          <a:endParaRPr lang="es-ES"/>
        </a:p>
      </dgm:t>
    </dgm:pt>
    <dgm:pt modelId="{B116B9A0-EDD2-4A16-B32D-D8E6B68E86B8}" type="sibTrans" cxnId="{2135B186-336F-4DD6-B02C-EA6AA8488AB5}">
      <dgm:prSet/>
      <dgm:spPr/>
      <dgm:t>
        <a:bodyPr/>
        <a:lstStyle/>
        <a:p>
          <a:endParaRPr lang="es-ES"/>
        </a:p>
      </dgm:t>
    </dgm:pt>
    <dgm:pt modelId="{BD32B91A-A503-4878-9928-3279FE9EB806}">
      <dgm:prSet phldr="0"/>
      <dgm:spPr/>
      <dgm:t>
        <a:bodyPr/>
        <a:lstStyle/>
        <a:p>
          <a:pPr algn="l"/>
          <a:r>
            <a:rPr lang="es-ES" sz="2800" dirty="0">
              <a:latin typeface="Arial" panose="020B0604020202020204" pitchFamily="34" charset="0"/>
              <a:cs typeface="Arial" panose="020B0604020202020204" pitchFamily="34" charset="0"/>
            </a:rPr>
            <a:t>También se interpretó como una iniciativa coherente con valores de cuidado y empatía, en línea con la atención humanizada.</a:t>
          </a:r>
          <a:endParaRPr lang="en-US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246326-3B08-40C8-ADD4-68F7C134D33A}" type="parTrans" cxnId="{AAA72FB7-2639-4C30-A292-4A35186F3415}">
      <dgm:prSet/>
      <dgm:spPr/>
      <dgm:t>
        <a:bodyPr/>
        <a:lstStyle/>
        <a:p>
          <a:endParaRPr lang="es-ES"/>
        </a:p>
      </dgm:t>
    </dgm:pt>
    <dgm:pt modelId="{C64FE36C-BF14-48BF-A4AB-C7FD0F9730BE}" type="sibTrans" cxnId="{AAA72FB7-2639-4C30-A292-4A35186F3415}">
      <dgm:prSet/>
      <dgm:spPr/>
      <dgm:t>
        <a:bodyPr/>
        <a:lstStyle/>
        <a:p>
          <a:endParaRPr lang="es-ES"/>
        </a:p>
      </dgm:t>
    </dgm:pt>
    <dgm:pt modelId="{B6FF15AB-FFC9-4963-95CF-B02E0C62CB3F}" type="pres">
      <dgm:prSet presAssocID="{958708B0-DD42-4E0A-89E6-51698328DC71}" presName="linear" presStyleCnt="0">
        <dgm:presLayoutVars>
          <dgm:dir/>
          <dgm:resizeHandles val="exact"/>
        </dgm:presLayoutVars>
      </dgm:prSet>
      <dgm:spPr/>
    </dgm:pt>
    <dgm:pt modelId="{DFA31BDB-C8B6-43B2-9C1E-BDD6F0C336A5}" type="pres">
      <dgm:prSet presAssocID="{98EFF420-2972-4228-9761-16065E13CFE2}" presName="comp" presStyleCnt="0"/>
      <dgm:spPr/>
    </dgm:pt>
    <dgm:pt modelId="{36788BF1-7914-44A5-B612-FEBBDF1F3A12}" type="pres">
      <dgm:prSet presAssocID="{98EFF420-2972-4228-9761-16065E13CFE2}" presName="box" presStyleLbl="node1" presStyleIdx="0" presStyleCnt="1" custLinFactNeighborX="24202" custLinFactNeighborY="6959"/>
      <dgm:spPr/>
    </dgm:pt>
    <dgm:pt modelId="{B0897ADF-036C-48F0-9DBE-CF52E04A16F7}" type="pres">
      <dgm:prSet presAssocID="{98EFF420-2972-4228-9761-16065E13CFE2}" presName="img" presStyleLbl="fgImgPlace1" presStyleIdx="0" presStyleCnt="1" custScaleY="109891"/>
      <dgm:spPr>
        <a:blipFill rotWithShape="1">
          <a:blip xmlns:r="http://schemas.openxmlformats.org/officeDocument/2006/relationships" r:embed="rId1"/>
          <a:srcRect/>
          <a:stretch>
            <a:fillRect l="-54000" r="-54000"/>
          </a:stretch>
        </a:blipFill>
        <a:ln>
          <a:solidFill>
            <a:schemeClr val="accent1"/>
          </a:solidFill>
        </a:ln>
        <a:effectLst>
          <a:glow rad="228600">
            <a:schemeClr val="accent1">
              <a:satMod val="175000"/>
              <a:alpha val="40000"/>
            </a:schemeClr>
          </a:glow>
        </a:effectLst>
      </dgm:spPr>
    </dgm:pt>
    <dgm:pt modelId="{3D739D4E-B929-473A-A51D-522B9D626D96}" type="pres">
      <dgm:prSet presAssocID="{98EFF420-2972-4228-9761-16065E13CFE2}" presName="text" presStyleLbl="node1" presStyleIdx="0" presStyleCnt="1">
        <dgm:presLayoutVars>
          <dgm:bulletEnabled val="1"/>
        </dgm:presLayoutVars>
      </dgm:prSet>
      <dgm:spPr/>
    </dgm:pt>
  </dgm:ptLst>
  <dgm:cxnLst>
    <dgm:cxn modelId="{7B7F0201-AADB-4C16-AB10-E333EA8AECE2}" type="presOf" srcId="{780EBA5C-C890-40BF-BE17-A63B15DE6C03}" destId="{36788BF1-7914-44A5-B612-FEBBDF1F3A12}" srcOrd="0" destOrd="4" presId="urn:microsoft.com/office/officeart/2005/8/layout/vList4"/>
    <dgm:cxn modelId="{8ABC260F-80EC-4079-ACEF-3671E3BB9C9A}" type="presOf" srcId="{BD32B91A-A503-4878-9928-3279FE9EB806}" destId="{36788BF1-7914-44A5-B612-FEBBDF1F3A12}" srcOrd="0" destOrd="2" presId="urn:microsoft.com/office/officeart/2005/8/layout/vList4"/>
    <dgm:cxn modelId="{0069F637-7C8C-4085-85A1-3ACCD5A80F9E}" type="presOf" srcId="{98EFF420-2972-4228-9761-16065E13CFE2}" destId="{3D739D4E-B929-473A-A51D-522B9D626D96}" srcOrd="1" destOrd="0" presId="urn:microsoft.com/office/officeart/2005/8/layout/vList4"/>
    <dgm:cxn modelId="{6C40D740-1586-4F4D-873A-51BF41EC2B9F}" type="presOf" srcId="{98EFF420-2972-4228-9761-16065E13CFE2}" destId="{36788BF1-7914-44A5-B612-FEBBDF1F3A12}" srcOrd="0" destOrd="0" presId="urn:microsoft.com/office/officeart/2005/8/layout/vList4"/>
    <dgm:cxn modelId="{99122C45-85D8-45B6-8DA7-DB59A046DDA6}" type="presOf" srcId="{780EBA5C-C890-40BF-BE17-A63B15DE6C03}" destId="{3D739D4E-B929-473A-A51D-522B9D626D96}" srcOrd="1" destOrd="4" presId="urn:microsoft.com/office/officeart/2005/8/layout/vList4"/>
    <dgm:cxn modelId="{98555848-BA47-45B4-A16C-FF07DDB51222}" type="presOf" srcId="{E87117C9-0C82-43D0-85A0-5178785C09CA}" destId="{3D739D4E-B929-473A-A51D-522B9D626D96}" srcOrd="1" destOrd="3" presId="urn:microsoft.com/office/officeart/2005/8/layout/vList4"/>
    <dgm:cxn modelId="{08756171-15D2-4565-AC2B-CE8509C6FF20}" type="presOf" srcId="{BD32B91A-A503-4878-9928-3279FE9EB806}" destId="{3D739D4E-B929-473A-A51D-522B9D626D96}" srcOrd="1" destOrd="2" presId="urn:microsoft.com/office/officeart/2005/8/layout/vList4"/>
    <dgm:cxn modelId="{51251C81-FA6D-4A7C-AF58-3A08B2E13AD1}" type="presOf" srcId="{958708B0-DD42-4E0A-89E6-51698328DC71}" destId="{B6FF15AB-FFC9-4963-95CF-B02E0C62CB3F}" srcOrd="0" destOrd="0" presId="urn:microsoft.com/office/officeart/2005/8/layout/vList4"/>
    <dgm:cxn modelId="{6D58C783-5274-4894-8463-B26520C61C60}" srcId="{98EFF420-2972-4228-9761-16065E13CFE2}" destId="{B0748BDE-0C1B-404D-8B46-D137229EDE4B}" srcOrd="0" destOrd="0" parTransId="{6ED82E5A-9B06-4EE2-99C1-350F584A0F04}" sibTransId="{54AA62B2-BF83-44E6-8ADA-A0EB66BBF1BD}"/>
    <dgm:cxn modelId="{2135B186-336F-4DD6-B02C-EA6AA8488AB5}" srcId="{98EFF420-2972-4228-9761-16065E13CFE2}" destId="{780EBA5C-C890-40BF-BE17-A63B15DE6C03}" srcOrd="3" destOrd="0" parTransId="{B51B9621-84C8-4C14-81C2-8917855625AB}" sibTransId="{B116B9A0-EDD2-4A16-B32D-D8E6B68E86B8}"/>
    <dgm:cxn modelId="{64BA04A4-1440-41BA-A0F3-375609B5775E}" srcId="{958708B0-DD42-4E0A-89E6-51698328DC71}" destId="{98EFF420-2972-4228-9761-16065E13CFE2}" srcOrd="0" destOrd="0" parTransId="{D5636DE4-E156-452C-96D9-562DF0DEE0B2}" sibTransId="{F90CF279-D471-44D9-864E-105A5026405B}"/>
    <dgm:cxn modelId="{5DFB31A5-D7E7-489B-87A8-9F727134B4E0}" type="presOf" srcId="{B0748BDE-0C1B-404D-8B46-D137229EDE4B}" destId="{3D739D4E-B929-473A-A51D-522B9D626D96}" srcOrd="1" destOrd="1" presId="urn:microsoft.com/office/officeart/2005/8/layout/vList4"/>
    <dgm:cxn modelId="{42D000B1-E04C-4668-9B25-47F02D6C599A}" srcId="{98EFF420-2972-4228-9761-16065E13CFE2}" destId="{E87117C9-0C82-43D0-85A0-5178785C09CA}" srcOrd="2" destOrd="0" parTransId="{537B22AA-529E-43E2-967D-A922C7E29E11}" sibTransId="{69F2031A-9569-4C92-B99E-EBD044DF7ACB}"/>
    <dgm:cxn modelId="{AAA72FB7-2639-4C30-A292-4A35186F3415}" srcId="{98EFF420-2972-4228-9761-16065E13CFE2}" destId="{BD32B91A-A503-4878-9928-3279FE9EB806}" srcOrd="1" destOrd="0" parTransId="{26246326-3B08-40C8-ADD4-68F7C134D33A}" sibTransId="{C64FE36C-BF14-48BF-A4AB-C7FD0F9730BE}"/>
    <dgm:cxn modelId="{715715C7-83E2-4386-9873-DB33357A2FBA}" type="presOf" srcId="{E87117C9-0C82-43D0-85A0-5178785C09CA}" destId="{36788BF1-7914-44A5-B612-FEBBDF1F3A12}" srcOrd="0" destOrd="3" presId="urn:microsoft.com/office/officeart/2005/8/layout/vList4"/>
    <dgm:cxn modelId="{CA7E07D7-81D2-462A-8C34-51207945ECD1}" type="presOf" srcId="{B0748BDE-0C1B-404D-8B46-D137229EDE4B}" destId="{36788BF1-7914-44A5-B612-FEBBDF1F3A12}" srcOrd="0" destOrd="1" presId="urn:microsoft.com/office/officeart/2005/8/layout/vList4"/>
    <dgm:cxn modelId="{BF73305F-2459-4B34-9565-6A39271B1E01}" type="presParOf" srcId="{B6FF15AB-FFC9-4963-95CF-B02E0C62CB3F}" destId="{DFA31BDB-C8B6-43B2-9C1E-BDD6F0C336A5}" srcOrd="0" destOrd="0" presId="urn:microsoft.com/office/officeart/2005/8/layout/vList4"/>
    <dgm:cxn modelId="{29097832-B08A-4144-888E-04A4C4BDAEFA}" type="presParOf" srcId="{DFA31BDB-C8B6-43B2-9C1E-BDD6F0C336A5}" destId="{36788BF1-7914-44A5-B612-FEBBDF1F3A12}" srcOrd="0" destOrd="0" presId="urn:microsoft.com/office/officeart/2005/8/layout/vList4"/>
    <dgm:cxn modelId="{6BE65A9E-356C-4848-B510-5FA100860E48}" type="presParOf" srcId="{DFA31BDB-C8B6-43B2-9C1E-BDD6F0C336A5}" destId="{B0897ADF-036C-48F0-9DBE-CF52E04A16F7}" srcOrd="1" destOrd="0" presId="urn:microsoft.com/office/officeart/2005/8/layout/vList4"/>
    <dgm:cxn modelId="{2B0288BD-E292-456C-9087-6EDC5DB8088E}" type="presParOf" srcId="{DFA31BDB-C8B6-43B2-9C1E-BDD6F0C336A5}" destId="{3D739D4E-B929-473A-A51D-522B9D626D9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CCD398-9E5B-424E-AE5C-520A1E0A75DF}" type="doc">
      <dgm:prSet loTypeId="urn:microsoft.com/office/officeart/2005/8/layout/lProcess2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2F68F67F-C800-40F6-BE10-8396B985120C}">
      <dgm:prSet custT="1"/>
      <dgm:spPr/>
      <dgm:t>
        <a:bodyPr/>
        <a:lstStyle/>
        <a:p>
          <a:r>
            <a:rPr lang="es-ES" sz="2400" b="1" dirty="0">
              <a:latin typeface="Arial" panose="020B0604020202020204" pitchFamily="34" charset="0"/>
              <a:cs typeface="Arial" panose="020B0604020202020204" pitchFamily="34" charset="0"/>
            </a:rPr>
            <a:t>Objetivo General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3E8CC1-82FF-4151-9194-EA3139999259}" type="parTrans" cxnId="{150648DF-7E42-4DAB-B26B-AC4EEAAE89A1}">
      <dgm:prSet/>
      <dgm:spPr/>
      <dgm:t>
        <a:bodyPr/>
        <a:lstStyle/>
        <a:p>
          <a:endParaRPr lang="es-ES"/>
        </a:p>
      </dgm:t>
    </dgm:pt>
    <dgm:pt modelId="{5410FEE8-3131-4E90-AA11-3FE7B47B2E48}" type="sibTrans" cxnId="{150648DF-7E42-4DAB-B26B-AC4EEAAE89A1}">
      <dgm:prSet/>
      <dgm:spPr/>
      <dgm:t>
        <a:bodyPr/>
        <a:lstStyle/>
        <a:p>
          <a:endParaRPr lang="es-ES"/>
        </a:p>
      </dgm:t>
    </dgm:pt>
    <dgm:pt modelId="{B71FBEFD-031E-4916-B6BF-35416D9E541F}">
      <dgm:prSet custT="1"/>
      <dgm:spPr/>
      <dgm:t>
        <a:bodyPr/>
        <a:lstStyle/>
        <a:p>
          <a:pPr>
            <a:buNone/>
          </a:pPr>
          <a:r>
            <a:rPr lang="es-ES" sz="2400" b="1" dirty="0">
              <a:latin typeface="Arial" panose="020B0604020202020204" pitchFamily="34" charset="0"/>
              <a:cs typeface="Arial" panose="020B0604020202020204" pitchFamily="34" charset="0"/>
            </a:rPr>
            <a:t> Objetivos Específicos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C36B40-1393-41FB-B118-EA050F9B0D74}" type="parTrans" cxnId="{F0C0DD40-A401-4D8E-BF67-21A04C1EB266}">
      <dgm:prSet/>
      <dgm:spPr/>
      <dgm:t>
        <a:bodyPr/>
        <a:lstStyle/>
        <a:p>
          <a:endParaRPr lang="es-ES"/>
        </a:p>
      </dgm:t>
    </dgm:pt>
    <dgm:pt modelId="{629864CA-39F9-435E-84D8-7C61F2375719}" type="sibTrans" cxnId="{F0C0DD40-A401-4D8E-BF67-21A04C1EB266}">
      <dgm:prSet/>
      <dgm:spPr/>
      <dgm:t>
        <a:bodyPr/>
        <a:lstStyle/>
        <a:p>
          <a:endParaRPr lang="es-ES"/>
        </a:p>
      </dgm:t>
    </dgm:pt>
    <dgm:pt modelId="{DFF76C5D-1D54-4C86-AD7E-2F89CCD4A73A}">
      <dgm:prSet custT="1"/>
      <dgm:spPr/>
      <dgm:t>
        <a:bodyPr/>
        <a:lstStyle/>
        <a:p>
          <a:pPr>
            <a:buNone/>
          </a:pPr>
          <a:r>
            <a:rPr lang="es-ES" sz="2400" dirty="0">
              <a:latin typeface="Arial" panose="020B0604020202020204" pitchFamily="34" charset="0"/>
              <a:cs typeface="Arial" panose="020B0604020202020204" pitchFamily="34" charset="0"/>
            </a:rPr>
            <a:t>Recoger las experiencias y percepciones del personal de enfermería sobre la aplicación del Cariñómetro.</a:t>
          </a:r>
        </a:p>
      </dgm:t>
    </dgm:pt>
    <dgm:pt modelId="{9926A947-FB7D-4AE8-8CF3-9FF2CA51B268}" type="parTrans" cxnId="{B1133051-1225-44D1-B46E-BCBF3A220B35}">
      <dgm:prSet/>
      <dgm:spPr/>
      <dgm:t>
        <a:bodyPr/>
        <a:lstStyle/>
        <a:p>
          <a:endParaRPr lang="es-ES"/>
        </a:p>
      </dgm:t>
    </dgm:pt>
    <dgm:pt modelId="{E7DBB7BD-2EB7-4B41-B979-B7EEFB6D0FAA}" type="sibTrans" cxnId="{B1133051-1225-44D1-B46E-BCBF3A220B35}">
      <dgm:prSet/>
      <dgm:spPr/>
      <dgm:t>
        <a:bodyPr/>
        <a:lstStyle/>
        <a:p>
          <a:endParaRPr lang="es-ES"/>
        </a:p>
      </dgm:t>
    </dgm:pt>
    <dgm:pt modelId="{4203CB81-A4F2-437C-A30C-57E59D7E134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2400" dirty="0">
              <a:latin typeface="Arial" panose="020B0604020202020204" pitchFamily="34" charset="0"/>
              <a:cs typeface="Arial" panose="020B0604020202020204" pitchFamily="34" charset="0"/>
            </a:rPr>
            <a:t> Explorar vivencias del equipo de enfermería sobre el uso del Cariñómetro.</a:t>
          </a:r>
        </a:p>
      </dgm:t>
    </dgm:pt>
    <dgm:pt modelId="{F24EFCB9-9055-4A8A-BB60-FD8980DEFA08}" type="parTrans" cxnId="{A6FF92C6-2EC0-42B6-BF4D-2E285BA3D538}">
      <dgm:prSet/>
      <dgm:spPr/>
      <dgm:t>
        <a:bodyPr/>
        <a:lstStyle/>
        <a:p>
          <a:endParaRPr lang="es-ES"/>
        </a:p>
      </dgm:t>
    </dgm:pt>
    <dgm:pt modelId="{F0DCD1DC-3520-4C5B-A9CD-9970713FE9EC}" type="sibTrans" cxnId="{A6FF92C6-2EC0-42B6-BF4D-2E285BA3D538}">
      <dgm:prSet/>
      <dgm:spPr/>
      <dgm:t>
        <a:bodyPr/>
        <a:lstStyle/>
        <a:p>
          <a:endParaRPr lang="es-ES"/>
        </a:p>
      </dgm:t>
    </dgm:pt>
    <dgm:pt modelId="{266278AB-E254-40AE-BFC7-2A75E4FCD2A7}">
      <dgm:prSet custT="1"/>
      <dgm:spPr/>
      <dgm:t>
        <a:bodyPr/>
        <a:lstStyle/>
        <a:p>
          <a:r>
            <a:rPr lang="es-ES" sz="2400" dirty="0">
              <a:latin typeface="Arial" panose="020B0604020202020204" pitchFamily="34" charset="0"/>
              <a:cs typeface="Arial" panose="020B0604020202020204" pitchFamily="34" charset="0"/>
            </a:rPr>
            <a:t>Comprender percepciones del uso del Cariñómetro en la comunicación, cohesión y humanización del cuidado dentro del equipo de enfermería.</a:t>
          </a:r>
        </a:p>
      </dgm:t>
    </dgm:pt>
    <dgm:pt modelId="{D07300E6-2C6A-4904-ACE8-B0C4B4AA0DE2}" type="parTrans" cxnId="{62DD7BEA-0719-4DA9-BE23-ECFC7938C0B3}">
      <dgm:prSet/>
      <dgm:spPr/>
      <dgm:t>
        <a:bodyPr/>
        <a:lstStyle/>
        <a:p>
          <a:endParaRPr lang="es-ES"/>
        </a:p>
      </dgm:t>
    </dgm:pt>
    <dgm:pt modelId="{0674F201-9E2D-4677-8746-D59FED6C705F}" type="sibTrans" cxnId="{62DD7BEA-0719-4DA9-BE23-ECFC7938C0B3}">
      <dgm:prSet/>
      <dgm:spPr/>
      <dgm:t>
        <a:bodyPr/>
        <a:lstStyle/>
        <a:p>
          <a:endParaRPr lang="es-ES"/>
        </a:p>
      </dgm:t>
    </dgm:pt>
    <dgm:pt modelId="{E787BC07-4CFF-405E-95B7-120B4F443BC0}" type="pres">
      <dgm:prSet presAssocID="{EACCD398-9E5B-424E-AE5C-520A1E0A75DF}" presName="theList" presStyleCnt="0">
        <dgm:presLayoutVars>
          <dgm:dir/>
          <dgm:animLvl val="lvl"/>
          <dgm:resizeHandles val="exact"/>
        </dgm:presLayoutVars>
      </dgm:prSet>
      <dgm:spPr/>
    </dgm:pt>
    <dgm:pt modelId="{799205F7-8D23-4677-9B87-F477C7AEB506}" type="pres">
      <dgm:prSet presAssocID="{2F68F67F-C800-40F6-BE10-8396B985120C}" presName="compNode" presStyleCnt="0"/>
      <dgm:spPr/>
    </dgm:pt>
    <dgm:pt modelId="{2BB7CD61-B306-44F0-A0D8-AA24A9BA8649}" type="pres">
      <dgm:prSet presAssocID="{2F68F67F-C800-40F6-BE10-8396B985120C}" presName="aNode" presStyleLbl="bgShp" presStyleIdx="0" presStyleCnt="2"/>
      <dgm:spPr/>
    </dgm:pt>
    <dgm:pt modelId="{6145DC71-4AF2-43BF-ADAC-9246498277FE}" type="pres">
      <dgm:prSet presAssocID="{2F68F67F-C800-40F6-BE10-8396B985120C}" presName="textNode" presStyleLbl="bgShp" presStyleIdx="0" presStyleCnt="2"/>
      <dgm:spPr/>
    </dgm:pt>
    <dgm:pt modelId="{D5CFCDC0-D4EB-40ED-904C-8469E2BFBAA7}" type="pres">
      <dgm:prSet presAssocID="{2F68F67F-C800-40F6-BE10-8396B985120C}" presName="compChildNode" presStyleCnt="0"/>
      <dgm:spPr/>
    </dgm:pt>
    <dgm:pt modelId="{9852A238-0FED-4B2F-8D1B-AB8C286B8E3A}" type="pres">
      <dgm:prSet presAssocID="{2F68F67F-C800-40F6-BE10-8396B985120C}" presName="theInnerList" presStyleCnt="0"/>
      <dgm:spPr/>
    </dgm:pt>
    <dgm:pt modelId="{51F586DF-0810-4DD2-BB19-D4C62F713F0E}" type="pres">
      <dgm:prSet presAssocID="{266278AB-E254-40AE-BFC7-2A75E4FCD2A7}" presName="childNode" presStyleLbl="node1" presStyleIdx="0" presStyleCnt="3">
        <dgm:presLayoutVars>
          <dgm:bulletEnabled val="1"/>
        </dgm:presLayoutVars>
      </dgm:prSet>
      <dgm:spPr/>
    </dgm:pt>
    <dgm:pt modelId="{ABADD0C3-AA21-48C6-8038-0719BA4957EE}" type="pres">
      <dgm:prSet presAssocID="{2F68F67F-C800-40F6-BE10-8396B985120C}" presName="aSpace" presStyleCnt="0"/>
      <dgm:spPr/>
    </dgm:pt>
    <dgm:pt modelId="{48616D9A-62BB-44D0-B50F-AAD04827B85A}" type="pres">
      <dgm:prSet presAssocID="{B71FBEFD-031E-4916-B6BF-35416D9E541F}" presName="compNode" presStyleCnt="0"/>
      <dgm:spPr/>
    </dgm:pt>
    <dgm:pt modelId="{6EF524FF-2E4C-469B-9953-F281D9A93A02}" type="pres">
      <dgm:prSet presAssocID="{B71FBEFD-031E-4916-B6BF-35416D9E541F}" presName="aNode" presStyleLbl="bgShp" presStyleIdx="1" presStyleCnt="2"/>
      <dgm:spPr/>
    </dgm:pt>
    <dgm:pt modelId="{E0C05BEE-59B0-481A-A99D-960E9991BFC0}" type="pres">
      <dgm:prSet presAssocID="{B71FBEFD-031E-4916-B6BF-35416D9E541F}" presName="textNode" presStyleLbl="bgShp" presStyleIdx="1" presStyleCnt="2"/>
      <dgm:spPr/>
    </dgm:pt>
    <dgm:pt modelId="{82E51C32-0DE8-40A8-B35D-01DB48A69049}" type="pres">
      <dgm:prSet presAssocID="{B71FBEFD-031E-4916-B6BF-35416D9E541F}" presName="compChildNode" presStyleCnt="0"/>
      <dgm:spPr/>
    </dgm:pt>
    <dgm:pt modelId="{EAEA1750-BE56-437F-A0FA-99E45EE4E4CF}" type="pres">
      <dgm:prSet presAssocID="{B71FBEFD-031E-4916-B6BF-35416D9E541F}" presName="theInnerList" presStyleCnt="0"/>
      <dgm:spPr/>
    </dgm:pt>
    <dgm:pt modelId="{B486127B-0739-4046-9A45-B1884A94EEB3}" type="pres">
      <dgm:prSet presAssocID="{DFF76C5D-1D54-4C86-AD7E-2F89CCD4A73A}" presName="childNode" presStyleLbl="node1" presStyleIdx="1" presStyleCnt="3" custScaleX="112095" custScaleY="224035">
        <dgm:presLayoutVars>
          <dgm:bulletEnabled val="1"/>
        </dgm:presLayoutVars>
      </dgm:prSet>
      <dgm:spPr/>
    </dgm:pt>
    <dgm:pt modelId="{E3DED0DF-2C9C-45F8-B2B7-FD1BA4F143AB}" type="pres">
      <dgm:prSet presAssocID="{DFF76C5D-1D54-4C86-AD7E-2F89CCD4A73A}" presName="aSpace2" presStyleCnt="0"/>
      <dgm:spPr/>
    </dgm:pt>
    <dgm:pt modelId="{3084DE89-54B9-48A0-9A43-4F7EBC133D8D}" type="pres">
      <dgm:prSet presAssocID="{4203CB81-A4F2-437C-A30C-57E59D7E1347}" presName="childNode" presStyleLbl="node1" presStyleIdx="2" presStyleCnt="3" custScaleX="111867" custScaleY="200283">
        <dgm:presLayoutVars>
          <dgm:bulletEnabled val="1"/>
        </dgm:presLayoutVars>
      </dgm:prSet>
      <dgm:spPr/>
    </dgm:pt>
  </dgm:ptLst>
  <dgm:cxnLst>
    <dgm:cxn modelId="{8DAD8901-92D4-49BB-96DE-EE99E3AE7350}" type="presOf" srcId="{EACCD398-9E5B-424E-AE5C-520A1E0A75DF}" destId="{E787BC07-4CFF-405E-95B7-120B4F443BC0}" srcOrd="0" destOrd="0" presId="urn:microsoft.com/office/officeart/2005/8/layout/lProcess2"/>
    <dgm:cxn modelId="{D484F830-162B-43F2-A89B-D9E34FA33FB6}" type="presOf" srcId="{4203CB81-A4F2-437C-A30C-57E59D7E1347}" destId="{3084DE89-54B9-48A0-9A43-4F7EBC133D8D}" srcOrd="0" destOrd="0" presId="urn:microsoft.com/office/officeart/2005/8/layout/lProcess2"/>
    <dgm:cxn modelId="{7C20D73F-6B44-4F25-AD95-13FD1B201875}" type="presOf" srcId="{266278AB-E254-40AE-BFC7-2A75E4FCD2A7}" destId="{51F586DF-0810-4DD2-BB19-D4C62F713F0E}" srcOrd="0" destOrd="0" presId="urn:microsoft.com/office/officeart/2005/8/layout/lProcess2"/>
    <dgm:cxn modelId="{F0C0DD40-A401-4D8E-BF67-21A04C1EB266}" srcId="{EACCD398-9E5B-424E-AE5C-520A1E0A75DF}" destId="{B71FBEFD-031E-4916-B6BF-35416D9E541F}" srcOrd="1" destOrd="0" parTransId="{8DC36B40-1393-41FB-B118-EA050F9B0D74}" sibTransId="{629864CA-39F9-435E-84D8-7C61F2375719}"/>
    <dgm:cxn modelId="{F9F7A043-D78D-4ED7-BC90-3AD52BDB2674}" type="presOf" srcId="{DFF76C5D-1D54-4C86-AD7E-2F89CCD4A73A}" destId="{B486127B-0739-4046-9A45-B1884A94EEB3}" srcOrd="0" destOrd="0" presId="urn:microsoft.com/office/officeart/2005/8/layout/lProcess2"/>
    <dgm:cxn modelId="{2972024C-E06C-4E81-B769-C1FB14F6931A}" type="presOf" srcId="{2F68F67F-C800-40F6-BE10-8396B985120C}" destId="{2BB7CD61-B306-44F0-A0D8-AA24A9BA8649}" srcOrd="0" destOrd="0" presId="urn:microsoft.com/office/officeart/2005/8/layout/lProcess2"/>
    <dgm:cxn modelId="{B1133051-1225-44D1-B46E-BCBF3A220B35}" srcId="{B71FBEFD-031E-4916-B6BF-35416D9E541F}" destId="{DFF76C5D-1D54-4C86-AD7E-2F89CCD4A73A}" srcOrd="0" destOrd="0" parTransId="{9926A947-FB7D-4AE8-8CF3-9FF2CA51B268}" sibTransId="{E7DBB7BD-2EB7-4B41-B979-B7EEFB6D0FAA}"/>
    <dgm:cxn modelId="{FBFD7E7A-AC05-43D5-BACC-78A06E13E79F}" type="presOf" srcId="{B71FBEFD-031E-4916-B6BF-35416D9E541F}" destId="{6EF524FF-2E4C-469B-9953-F281D9A93A02}" srcOrd="0" destOrd="0" presId="urn:microsoft.com/office/officeart/2005/8/layout/lProcess2"/>
    <dgm:cxn modelId="{142DBA7E-F6D6-40D2-B2EE-C84F91C0D586}" type="presOf" srcId="{2F68F67F-C800-40F6-BE10-8396B985120C}" destId="{6145DC71-4AF2-43BF-ADAC-9246498277FE}" srcOrd="1" destOrd="0" presId="urn:microsoft.com/office/officeart/2005/8/layout/lProcess2"/>
    <dgm:cxn modelId="{A6FF92C6-2EC0-42B6-BF4D-2E285BA3D538}" srcId="{B71FBEFD-031E-4916-B6BF-35416D9E541F}" destId="{4203CB81-A4F2-437C-A30C-57E59D7E1347}" srcOrd="1" destOrd="0" parTransId="{F24EFCB9-9055-4A8A-BB60-FD8980DEFA08}" sibTransId="{F0DCD1DC-3520-4C5B-A9CD-9970713FE9EC}"/>
    <dgm:cxn modelId="{150648DF-7E42-4DAB-B26B-AC4EEAAE89A1}" srcId="{EACCD398-9E5B-424E-AE5C-520A1E0A75DF}" destId="{2F68F67F-C800-40F6-BE10-8396B985120C}" srcOrd="0" destOrd="0" parTransId="{8B3E8CC1-82FF-4151-9194-EA3139999259}" sibTransId="{5410FEE8-3131-4E90-AA11-3FE7B47B2E48}"/>
    <dgm:cxn modelId="{62DD7BEA-0719-4DA9-BE23-ECFC7938C0B3}" srcId="{2F68F67F-C800-40F6-BE10-8396B985120C}" destId="{266278AB-E254-40AE-BFC7-2A75E4FCD2A7}" srcOrd="0" destOrd="0" parTransId="{D07300E6-2C6A-4904-ACE8-B0C4B4AA0DE2}" sibTransId="{0674F201-9E2D-4677-8746-D59FED6C705F}"/>
    <dgm:cxn modelId="{7BB090F9-141B-4735-B735-5C06D95E3361}" type="presOf" srcId="{B71FBEFD-031E-4916-B6BF-35416D9E541F}" destId="{E0C05BEE-59B0-481A-A99D-960E9991BFC0}" srcOrd="1" destOrd="0" presId="urn:microsoft.com/office/officeart/2005/8/layout/lProcess2"/>
    <dgm:cxn modelId="{E3365E65-A44A-491E-8C2B-C568FC4589E2}" type="presParOf" srcId="{E787BC07-4CFF-405E-95B7-120B4F443BC0}" destId="{799205F7-8D23-4677-9B87-F477C7AEB506}" srcOrd="0" destOrd="0" presId="urn:microsoft.com/office/officeart/2005/8/layout/lProcess2"/>
    <dgm:cxn modelId="{7C315769-CEB2-4B80-B364-C4089E5D273D}" type="presParOf" srcId="{799205F7-8D23-4677-9B87-F477C7AEB506}" destId="{2BB7CD61-B306-44F0-A0D8-AA24A9BA8649}" srcOrd="0" destOrd="0" presId="urn:microsoft.com/office/officeart/2005/8/layout/lProcess2"/>
    <dgm:cxn modelId="{8CBACA11-0764-44B3-B5D2-7AB3F1BA2352}" type="presParOf" srcId="{799205F7-8D23-4677-9B87-F477C7AEB506}" destId="{6145DC71-4AF2-43BF-ADAC-9246498277FE}" srcOrd="1" destOrd="0" presId="urn:microsoft.com/office/officeart/2005/8/layout/lProcess2"/>
    <dgm:cxn modelId="{0F06A2BD-3EAF-4D4B-B725-64A383505211}" type="presParOf" srcId="{799205F7-8D23-4677-9B87-F477C7AEB506}" destId="{D5CFCDC0-D4EB-40ED-904C-8469E2BFBAA7}" srcOrd="2" destOrd="0" presId="urn:microsoft.com/office/officeart/2005/8/layout/lProcess2"/>
    <dgm:cxn modelId="{4C6EDE73-0854-4D39-B216-EBA1AAAA5DFD}" type="presParOf" srcId="{D5CFCDC0-D4EB-40ED-904C-8469E2BFBAA7}" destId="{9852A238-0FED-4B2F-8D1B-AB8C286B8E3A}" srcOrd="0" destOrd="0" presId="urn:microsoft.com/office/officeart/2005/8/layout/lProcess2"/>
    <dgm:cxn modelId="{A841F46D-3F80-4E37-B38F-58FAC008335C}" type="presParOf" srcId="{9852A238-0FED-4B2F-8D1B-AB8C286B8E3A}" destId="{51F586DF-0810-4DD2-BB19-D4C62F713F0E}" srcOrd="0" destOrd="0" presId="urn:microsoft.com/office/officeart/2005/8/layout/lProcess2"/>
    <dgm:cxn modelId="{DF059D75-48A2-4CE7-BA10-EF1AD538377D}" type="presParOf" srcId="{E787BC07-4CFF-405E-95B7-120B4F443BC0}" destId="{ABADD0C3-AA21-48C6-8038-0719BA4957EE}" srcOrd="1" destOrd="0" presId="urn:microsoft.com/office/officeart/2005/8/layout/lProcess2"/>
    <dgm:cxn modelId="{E45365CD-044C-450F-A5FF-877CE51C068A}" type="presParOf" srcId="{E787BC07-4CFF-405E-95B7-120B4F443BC0}" destId="{48616D9A-62BB-44D0-B50F-AAD04827B85A}" srcOrd="2" destOrd="0" presId="urn:microsoft.com/office/officeart/2005/8/layout/lProcess2"/>
    <dgm:cxn modelId="{6CC981F3-B816-4993-AE5D-285EF5AFA52A}" type="presParOf" srcId="{48616D9A-62BB-44D0-B50F-AAD04827B85A}" destId="{6EF524FF-2E4C-469B-9953-F281D9A93A02}" srcOrd="0" destOrd="0" presId="urn:microsoft.com/office/officeart/2005/8/layout/lProcess2"/>
    <dgm:cxn modelId="{8B349493-961E-4F4F-BC7D-C8D733BC1793}" type="presParOf" srcId="{48616D9A-62BB-44D0-B50F-AAD04827B85A}" destId="{E0C05BEE-59B0-481A-A99D-960E9991BFC0}" srcOrd="1" destOrd="0" presId="urn:microsoft.com/office/officeart/2005/8/layout/lProcess2"/>
    <dgm:cxn modelId="{EFB86D1D-4319-41E5-B10E-7BBAABEFBBF1}" type="presParOf" srcId="{48616D9A-62BB-44D0-B50F-AAD04827B85A}" destId="{82E51C32-0DE8-40A8-B35D-01DB48A69049}" srcOrd="2" destOrd="0" presId="urn:microsoft.com/office/officeart/2005/8/layout/lProcess2"/>
    <dgm:cxn modelId="{3E8FC482-0E16-4188-8872-7BF23BA92EE0}" type="presParOf" srcId="{82E51C32-0DE8-40A8-B35D-01DB48A69049}" destId="{EAEA1750-BE56-437F-A0FA-99E45EE4E4CF}" srcOrd="0" destOrd="0" presId="urn:microsoft.com/office/officeart/2005/8/layout/lProcess2"/>
    <dgm:cxn modelId="{90D04AE4-048A-4A5D-A5E8-6626EF8403F9}" type="presParOf" srcId="{EAEA1750-BE56-437F-A0FA-99E45EE4E4CF}" destId="{B486127B-0739-4046-9A45-B1884A94EEB3}" srcOrd="0" destOrd="0" presId="urn:microsoft.com/office/officeart/2005/8/layout/lProcess2"/>
    <dgm:cxn modelId="{9117E2E5-F8F5-4060-9B64-24CF2C44497F}" type="presParOf" srcId="{EAEA1750-BE56-437F-A0FA-99E45EE4E4CF}" destId="{E3DED0DF-2C9C-45F8-B2B7-FD1BA4F143AB}" srcOrd="1" destOrd="0" presId="urn:microsoft.com/office/officeart/2005/8/layout/lProcess2"/>
    <dgm:cxn modelId="{2AABDC10-D622-4C6A-B900-AA31F469E510}" type="presParOf" srcId="{EAEA1750-BE56-437F-A0FA-99E45EE4E4CF}" destId="{3084DE89-54B9-48A0-9A43-4F7EBC133D8D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538F0-E18E-445C-A6A4-7B5D7914EB91}">
      <dsp:nvSpPr>
        <dsp:cNvPr id="0" name=""/>
        <dsp:cNvSpPr/>
      </dsp:nvSpPr>
      <dsp:spPr>
        <a:xfrm rot="5400000">
          <a:off x="5671616" y="-1986767"/>
          <a:ext cx="1750482" cy="6161749"/>
        </a:xfrm>
        <a:prstGeom prst="round2Same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2400" b="0" i="0" kern="1200" dirty="0"/>
            <a:t>“Me siento muy bien con todo este equipazo que formamos en hematología. Espero aportar cosas buenas y positivas”</a:t>
          </a:r>
          <a:endParaRPr lang="es-ES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2400" b="0" i="0" kern="1200" dirty="0"/>
            <a:t>“Daros las gracias a todas las que habéis dejado vuestro cariño ahí dentro”</a:t>
          </a:r>
          <a:endParaRPr lang="es-ES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465983" y="304317"/>
        <a:ext cx="6076298" cy="1579580"/>
      </dsp:txXfrm>
    </dsp:sp>
    <dsp:sp modelId="{29646182-74C5-4743-8347-9C84B53AB422}">
      <dsp:nvSpPr>
        <dsp:cNvPr id="0" name=""/>
        <dsp:cNvSpPr/>
      </dsp:nvSpPr>
      <dsp:spPr>
        <a:xfrm>
          <a:off x="0" y="54"/>
          <a:ext cx="3465983" cy="2188103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i="1" kern="1200" dirty="0">
              <a:latin typeface="Calibri"/>
              <a:ea typeface="Calibri"/>
              <a:cs typeface="Calibri"/>
            </a:rPr>
            <a:t>LOS TESTIMONIOS RECOGIDOS SUGIEREN QUE EL CARIÑÓMETRO PODRÍA FAVORECER UN AMBIENTE LABORAL MÁS POSITIVO.</a:t>
          </a:r>
          <a:endParaRPr lang="es-ES" sz="1800" b="0" i="1" kern="1200" dirty="0">
            <a:latin typeface="Calibri"/>
            <a:ea typeface="Calibri"/>
            <a:cs typeface="Calibri"/>
          </a:endParaRPr>
        </a:p>
      </dsp:txBody>
      <dsp:txXfrm>
        <a:off x="106814" y="106868"/>
        <a:ext cx="3252355" cy="1974475"/>
      </dsp:txXfrm>
    </dsp:sp>
    <dsp:sp modelId="{AA3F0D50-56CC-476C-832C-735F11FE3B95}">
      <dsp:nvSpPr>
        <dsp:cNvPr id="0" name=""/>
        <dsp:cNvSpPr/>
      </dsp:nvSpPr>
      <dsp:spPr>
        <a:xfrm rot="5400000">
          <a:off x="5671616" y="310740"/>
          <a:ext cx="1750482" cy="6161749"/>
        </a:xfrm>
        <a:prstGeom prst="round2Same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2400" kern="1200" dirty="0">
              <a:latin typeface="Arial"/>
              <a:cs typeface="Arial"/>
            </a:rPr>
            <a:t>Se inició un programa de formación para nuevos profesionales y propuestas de grupos de trabajo para estandarizar la práctica asistencial.</a:t>
          </a:r>
        </a:p>
      </dsp:txBody>
      <dsp:txXfrm rot="-5400000">
        <a:off x="3465983" y="2601825"/>
        <a:ext cx="6076298" cy="1579580"/>
      </dsp:txXfrm>
    </dsp:sp>
    <dsp:sp modelId="{FF5A5601-7E37-4C7C-88DB-6C4AE934A72F}">
      <dsp:nvSpPr>
        <dsp:cNvPr id="0" name=""/>
        <dsp:cNvSpPr/>
      </dsp:nvSpPr>
      <dsp:spPr>
        <a:xfrm>
          <a:off x="0" y="2297563"/>
          <a:ext cx="3465983" cy="2188103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0" kern="1200" dirty="0">
              <a:latin typeface="Arial"/>
              <a:cs typeface="Arial"/>
            </a:rPr>
            <a:t>PROPUESTAS ESPONTÁNEAS</a:t>
          </a:r>
        </a:p>
      </dsp:txBody>
      <dsp:txXfrm>
        <a:off x="106814" y="2404377"/>
        <a:ext cx="3252355" cy="19744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88BF1-7914-44A5-B612-FEBBDF1F3A12}">
      <dsp:nvSpPr>
        <dsp:cNvPr id="0" name=""/>
        <dsp:cNvSpPr/>
      </dsp:nvSpPr>
      <dsp:spPr>
        <a:xfrm>
          <a:off x="0" y="0"/>
          <a:ext cx="17034586" cy="5132222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b="1" kern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CONCLUSIONES</a:t>
          </a:r>
          <a:endParaRPr lang="es-ES" sz="3200" b="1" kern="1200" dirty="0">
            <a:solidFill>
              <a:srgbClr val="00B0F0"/>
            </a:solidFill>
          </a:endParaRPr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800" kern="1200" dirty="0">
              <a:latin typeface="Arial" panose="020B0604020202020204" pitchFamily="34" charset="0"/>
              <a:cs typeface="Arial" panose="020B0604020202020204" pitchFamily="34" charset="0"/>
            </a:rPr>
            <a:t>El uso del </a:t>
          </a:r>
          <a:r>
            <a:rPr lang="es-ES" sz="2800" b="0" i="1" kern="1200" dirty="0">
              <a:latin typeface="Arial" panose="020B0604020202020204" pitchFamily="34" charset="0"/>
              <a:cs typeface="Arial" panose="020B0604020202020204" pitchFamily="34" charset="0"/>
            </a:rPr>
            <a:t>Cariñómetro</a:t>
          </a:r>
          <a:r>
            <a:rPr lang="es-ES" sz="2800" kern="1200" dirty="0">
              <a:latin typeface="Arial" panose="020B0604020202020204" pitchFamily="34" charset="0"/>
              <a:cs typeface="Arial" panose="020B0604020202020204" pitchFamily="34" charset="0"/>
            </a:rPr>
            <a:t> se percibió como un recurso que podría favorecer un clima comunicativo positivo, promoviendo gratitud, reconocimiento y apoyo entre profesionales.</a:t>
          </a:r>
          <a:endParaRPr lang="en-US" sz="28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800" kern="1200" dirty="0">
              <a:latin typeface="Arial" panose="020B0604020202020204" pitchFamily="34" charset="0"/>
              <a:cs typeface="Arial" panose="020B0604020202020204" pitchFamily="34" charset="0"/>
            </a:rPr>
            <a:t>También se interpretó como una iniciativa coherente con valores de cuidado y empatía, en línea con la atención humanizada.</a:t>
          </a:r>
          <a:endParaRPr lang="en-US" sz="28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2800" kern="1200" dirty="0">
              <a:latin typeface="Arial" panose="020B0604020202020204" pitchFamily="34" charset="0"/>
              <a:cs typeface="Arial" panose="020B0604020202020204" pitchFamily="34" charset="0"/>
            </a:rPr>
            <a:t>El equipo valoró la experiencia de forma positiva, destacando un posible impacto en el bienestar emocional y la motivación.</a:t>
          </a:r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2800" kern="1200" dirty="0">
              <a:latin typeface="Arial" panose="020B0604020202020204" pitchFamily="34" charset="0"/>
              <a:cs typeface="Arial" panose="020B0604020202020204" pitchFamily="34" charset="0"/>
            </a:rPr>
            <a:t>Sin embargo, estos resultados son preliminares y se basan en percepciones subjetivas. Se requieren estudios futuros con metodologías más robustas y mediciones objetivas para evaluar su impacto de manera rigurosa.</a:t>
          </a:r>
        </a:p>
      </dsp:txBody>
      <dsp:txXfrm>
        <a:off x="3920139" y="0"/>
        <a:ext cx="13114446" cy="5132222"/>
      </dsp:txXfrm>
    </dsp:sp>
    <dsp:sp modelId="{B0897ADF-036C-48F0-9DBE-CF52E04A16F7}">
      <dsp:nvSpPr>
        <dsp:cNvPr id="0" name=""/>
        <dsp:cNvSpPr/>
      </dsp:nvSpPr>
      <dsp:spPr>
        <a:xfrm>
          <a:off x="513222" y="310171"/>
          <a:ext cx="3406917" cy="451188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l="-54000" r="-54000"/>
          </a:stretch>
        </a:blipFill>
        <a:ln w="6350" cap="flat" cmpd="sng" algn="ctr">
          <a:solidFill>
            <a:schemeClr val="accent1"/>
          </a:solidFill>
          <a:prstDash val="solid"/>
          <a:miter lim="800000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B7CD61-B306-44F0-A0D8-AA24A9BA8649}">
      <dsp:nvSpPr>
        <dsp:cNvPr id="0" name=""/>
        <dsp:cNvSpPr/>
      </dsp:nvSpPr>
      <dsp:spPr>
        <a:xfrm>
          <a:off x="4748" y="0"/>
          <a:ext cx="4567693" cy="479637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latin typeface="Arial" panose="020B0604020202020204" pitchFamily="34" charset="0"/>
              <a:cs typeface="Arial" panose="020B0604020202020204" pitchFamily="34" charset="0"/>
            </a:rPr>
            <a:t>Objetivo General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48" y="0"/>
        <a:ext cx="4567693" cy="1438911"/>
      </dsp:txXfrm>
    </dsp:sp>
    <dsp:sp modelId="{51F586DF-0810-4DD2-BB19-D4C62F713F0E}">
      <dsp:nvSpPr>
        <dsp:cNvPr id="0" name=""/>
        <dsp:cNvSpPr/>
      </dsp:nvSpPr>
      <dsp:spPr>
        <a:xfrm>
          <a:off x="461517" y="1438911"/>
          <a:ext cx="3654154" cy="31176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latin typeface="Arial" panose="020B0604020202020204" pitchFamily="34" charset="0"/>
              <a:cs typeface="Arial" panose="020B0604020202020204" pitchFamily="34" charset="0"/>
            </a:rPr>
            <a:t>Comprender percepciones del uso del Cariñómetro en la comunicación, cohesión y humanización del cuidado dentro del equipo de enfermería.</a:t>
          </a:r>
        </a:p>
      </dsp:txBody>
      <dsp:txXfrm>
        <a:off x="552830" y="1530224"/>
        <a:ext cx="3471528" cy="2935015"/>
      </dsp:txXfrm>
    </dsp:sp>
    <dsp:sp modelId="{6EF524FF-2E4C-469B-9953-F281D9A93A02}">
      <dsp:nvSpPr>
        <dsp:cNvPr id="0" name=""/>
        <dsp:cNvSpPr/>
      </dsp:nvSpPr>
      <dsp:spPr>
        <a:xfrm>
          <a:off x="4915019" y="0"/>
          <a:ext cx="4567693" cy="479637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latin typeface="Arial" panose="020B0604020202020204" pitchFamily="34" charset="0"/>
              <a:cs typeface="Arial" panose="020B0604020202020204" pitchFamily="34" charset="0"/>
            </a:rPr>
            <a:t> Objetivos Específicos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15019" y="0"/>
        <a:ext cx="4567693" cy="1438911"/>
      </dsp:txXfrm>
    </dsp:sp>
    <dsp:sp modelId="{B486127B-0739-4046-9A45-B1884A94EEB3}">
      <dsp:nvSpPr>
        <dsp:cNvPr id="0" name=""/>
        <dsp:cNvSpPr/>
      </dsp:nvSpPr>
      <dsp:spPr>
        <a:xfrm>
          <a:off x="5150803" y="1439812"/>
          <a:ext cx="4096124" cy="15875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latin typeface="Arial" panose="020B0604020202020204" pitchFamily="34" charset="0"/>
              <a:cs typeface="Arial" panose="020B0604020202020204" pitchFamily="34" charset="0"/>
            </a:rPr>
            <a:t>Recoger las experiencias y percepciones del personal de enfermería sobre la aplicación del Cariñómetro.</a:t>
          </a:r>
        </a:p>
      </dsp:txBody>
      <dsp:txXfrm>
        <a:off x="5197301" y="1486310"/>
        <a:ext cx="4003128" cy="1494569"/>
      </dsp:txXfrm>
    </dsp:sp>
    <dsp:sp modelId="{3084DE89-54B9-48A0-9A43-4F7EBC133D8D}">
      <dsp:nvSpPr>
        <dsp:cNvPr id="0" name=""/>
        <dsp:cNvSpPr/>
      </dsp:nvSpPr>
      <dsp:spPr>
        <a:xfrm>
          <a:off x="5154969" y="3136397"/>
          <a:ext cx="4087793" cy="14192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2400" kern="1200" dirty="0">
              <a:latin typeface="Arial" panose="020B0604020202020204" pitchFamily="34" charset="0"/>
              <a:cs typeface="Arial" panose="020B0604020202020204" pitchFamily="34" charset="0"/>
            </a:rPr>
            <a:t> Explorar vivencias del equipo de enfermería sobre el uso del Cariñómetro.</a:t>
          </a:r>
        </a:p>
      </dsp:txBody>
      <dsp:txXfrm>
        <a:off x="5196538" y="3177966"/>
        <a:ext cx="4004655" cy="13361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1D8B9-C2DE-424C-B813-8EE0F209A1D0}" type="datetimeFigureOut">
              <a:rPr lang="es-ES" smtClean="0"/>
              <a:t>08/09/2025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3DFB1-8B8D-4BD2-86A2-A7494E80693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0111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3829544"/>
            <a:ext cx="15300564" cy="8146580"/>
          </a:xfrm>
          <a:prstGeom prst="rect">
            <a:avLst/>
          </a:prstGeom>
        </p:spPr>
        <p:txBody>
          <a:bodyPr anchor="b"/>
          <a:lstStyle>
            <a:lvl1pPr algn="ctr">
              <a:defRPr sz="1181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2290287"/>
            <a:ext cx="13500497" cy="564952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37546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62720" y="21688107"/>
            <a:ext cx="6075224" cy="124582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712968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494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7546" y="1245825"/>
            <a:ext cx="15525572" cy="452287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6229100"/>
            <a:ext cx="15525572" cy="1484692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37546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A79449C9-E167-43F7-B8FC-D6F7948F6BEB}" type="datetimeFigureOut">
              <a:rPr lang="es-ES" smtClean="0"/>
              <a:t>08/09/2025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62720" y="21688107"/>
            <a:ext cx="6075224" cy="1245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712968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DC841DDE-A884-4C50-B5EE-A8DBF4A230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8052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245820"/>
            <a:ext cx="3881393" cy="19830207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245820"/>
            <a:ext cx="11419171" cy="1983020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37546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A79449C9-E167-43F7-B8FC-D6F7948F6BEB}" type="datetimeFigureOut">
              <a:rPr lang="es-ES" smtClean="0"/>
              <a:t>08/09/2025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62720" y="21688107"/>
            <a:ext cx="6075224" cy="1245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712968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DC841DDE-A884-4C50-B5EE-A8DBF4A230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876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7552" y="6229101"/>
            <a:ext cx="15525572" cy="148469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56689" y="21777624"/>
            <a:ext cx="4050149" cy="1245819"/>
          </a:xfrm>
          <a:prstGeom prst="rect">
            <a:avLst/>
          </a:prstGeom>
        </p:spPr>
        <p:txBody>
          <a:bodyPr/>
          <a:lstStyle/>
          <a:p>
            <a:fld id="{A79449C9-E167-43F7-B8FC-D6F7948F6BEB}" type="datetimeFigureOut">
              <a:rPr lang="es-ES" smtClean="0"/>
              <a:t>08/09/2025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62726" y="21688110"/>
            <a:ext cx="6075224" cy="1245819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712969" y="21688110"/>
            <a:ext cx="4050149" cy="1245819"/>
          </a:xfrm>
          <a:prstGeom prst="rect">
            <a:avLst/>
          </a:prstGeom>
        </p:spPr>
        <p:txBody>
          <a:bodyPr/>
          <a:lstStyle/>
          <a:p>
            <a:fld id="{DC841DDE-A884-4C50-B5EE-A8DBF4A230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9000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7" y="6229101"/>
            <a:ext cx="7650282" cy="148469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7" y="6229101"/>
            <a:ext cx="7650282" cy="148469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56689" y="21777624"/>
            <a:ext cx="4050149" cy="1245819"/>
          </a:xfrm>
          <a:prstGeom prst="rect">
            <a:avLst/>
          </a:prstGeom>
        </p:spPr>
        <p:txBody>
          <a:bodyPr/>
          <a:lstStyle/>
          <a:p>
            <a:fld id="{A79449C9-E167-43F7-B8FC-D6F7948F6BEB}" type="datetimeFigureOut">
              <a:rPr lang="es-ES" smtClean="0"/>
              <a:t>08/09/2025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62726" y="21688110"/>
            <a:ext cx="6075224" cy="1245819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2712969" y="21688110"/>
            <a:ext cx="4050149" cy="1245819"/>
          </a:xfrm>
          <a:prstGeom prst="rect">
            <a:avLst/>
          </a:prstGeom>
        </p:spPr>
        <p:txBody>
          <a:bodyPr/>
          <a:lstStyle/>
          <a:p>
            <a:fld id="{DC841DDE-A884-4C50-B5EE-A8DBF4A230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3015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7546" y="1245825"/>
            <a:ext cx="15525572" cy="452287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7546" y="6229100"/>
            <a:ext cx="15525572" cy="148469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37546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62720" y="21688107"/>
            <a:ext cx="6075224" cy="124582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712968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664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5833695"/>
            <a:ext cx="15525572" cy="9733644"/>
          </a:xfrm>
          <a:prstGeom prst="rect">
            <a:avLst/>
          </a:prstGeom>
        </p:spPr>
        <p:txBody>
          <a:bodyPr anchor="b"/>
          <a:lstStyle>
            <a:lvl1pPr>
              <a:defRPr sz="1181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5659423"/>
            <a:ext cx="15525572" cy="51186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37546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A79449C9-E167-43F7-B8FC-D6F7948F6BEB}" type="datetimeFigureOut">
              <a:rPr lang="es-ES" smtClean="0"/>
              <a:t>08/09/2025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62720" y="21688107"/>
            <a:ext cx="6075224" cy="1245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712968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DC841DDE-A884-4C50-B5EE-A8DBF4A230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7327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7546" y="1245825"/>
            <a:ext cx="15525572" cy="452287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229100"/>
            <a:ext cx="7650282" cy="148469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229100"/>
            <a:ext cx="7650282" cy="148469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37546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62720" y="21688107"/>
            <a:ext cx="6075224" cy="124582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2712968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028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245825"/>
            <a:ext cx="15525572" cy="452287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5736191"/>
            <a:ext cx="7615123" cy="281121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8547409"/>
            <a:ext cx="7615123" cy="12571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5736191"/>
            <a:ext cx="7652626" cy="281121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8547409"/>
            <a:ext cx="7652626" cy="12571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37546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A79449C9-E167-43F7-B8FC-D6F7948F6BEB}" type="datetimeFigureOut">
              <a:rPr lang="es-ES" smtClean="0"/>
              <a:t>08/09/2025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962720" y="21688107"/>
            <a:ext cx="6075224" cy="1245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2712968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DC841DDE-A884-4C50-B5EE-A8DBF4A230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7463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7546" y="1245825"/>
            <a:ext cx="15525572" cy="452287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237546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A79449C9-E167-43F7-B8FC-D6F7948F6BEB}" type="datetimeFigureOut">
              <a:rPr lang="es-ES" smtClean="0"/>
              <a:t>08/09/2025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962720" y="21688107"/>
            <a:ext cx="6075224" cy="1245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2712968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DC841DDE-A884-4C50-B5EE-A8DBF4A230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9474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237546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A79449C9-E167-43F7-B8FC-D6F7948F6BEB}" type="datetimeFigureOut">
              <a:rPr lang="es-ES" smtClean="0"/>
              <a:t>08/09/2025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962720" y="21688107"/>
            <a:ext cx="6075224" cy="1245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2712968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DC841DDE-A884-4C50-B5EE-A8DBF4A230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6666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559983"/>
            <a:ext cx="5805682" cy="5459942"/>
          </a:xfrm>
          <a:prstGeom prst="rect">
            <a:avLst/>
          </a:prstGeom>
        </p:spPr>
        <p:txBody>
          <a:bodyPr anchor="b"/>
          <a:lstStyle>
            <a:lvl1pPr>
              <a:defRPr sz="63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369136"/>
            <a:ext cx="9112836" cy="16628989"/>
          </a:xfrm>
          <a:prstGeom prst="rect">
            <a:avLst/>
          </a:prstGeo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019925"/>
            <a:ext cx="5805682" cy="130052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37546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A79449C9-E167-43F7-B8FC-D6F7948F6BEB}" type="datetimeFigureOut">
              <a:rPr lang="es-ES" smtClean="0"/>
              <a:t>08/09/2025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62720" y="21688107"/>
            <a:ext cx="6075224" cy="1245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2712968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DC841DDE-A884-4C50-B5EE-A8DBF4A230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0688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559983"/>
            <a:ext cx="5805682" cy="5459942"/>
          </a:xfrm>
          <a:prstGeom prst="rect">
            <a:avLst/>
          </a:prstGeom>
        </p:spPr>
        <p:txBody>
          <a:bodyPr anchor="b"/>
          <a:lstStyle>
            <a:lvl1pPr>
              <a:defRPr sz="63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369136"/>
            <a:ext cx="9112836" cy="1662898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019925"/>
            <a:ext cx="5805682" cy="130052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37546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A79449C9-E167-43F7-B8FC-D6F7948F6BEB}" type="datetimeFigureOut">
              <a:rPr lang="es-ES" smtClean="0"/>
              <a:t>08/09/2025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62720" y="21688107"/>
            <a:ext cx="6075224" cy="124582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2712968" y="21688107"/>
            <a:ext cx="4050149" cy="1245820"/>
          </a:xfrm>
          <a:prstGeom prst="rect">
            <a:avLst/>
          </a:prstGeom>
        </p:spPr>
        <p:txBody>
          <a:bodyPr/>
          <a:lstStyle/>
          <a:p>
            <a:fld id="{DC841DDE-A884-4C50-B5EE-A8DBF4A230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8805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21108" y="22183755"/>
            <a:ext cx="2731245" cy="91447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6405221" y="22095354"/>
            <a:ext cx="1310754" cy="1091279"/>
          </a:xfrm>
          <a:prstGeom prst="rect">
            <a:avLst/>
          </a:prstGeom>
        </p:spPr>
      </p:pic>
      <p:grpSp>
        <p:nvGrpSpPr>
          <p:cNvPr id="3" name="Grupo 2"/>
          <p:cNvGrpSpPr/>
          <p:nvPr userDrawn="1"/>
        </p:nvGrpSpPr>
        <p:grpSpPr>
          <a:xfrm>
            <a:off x="369350" y="115107"/>
            <a:ext cx="17294866" cy="1086929"/>
            <a:chOff x="421109" y="408408"/>
            <a:chExt cx="17294866" cy="1086929"/>
          </a:xfrm>
        </p:grpSpPr>
        <p:grpSp>
          <p:nvGrpSpPr>
            <p:cNvPr id="2" name="Grupo 1"/>
            <p:cNvGrpSpPr/>
            <p:nvPr userDrawn="1"/>
          </p:nvGrpSpPr>
          <p:grpSpPr>
            <a:xfrm>
              <a:off x="421109" y="408408"/>
              <a:ext cx="17294866" cy="1086929"/>
              <a:chOff x="421109" y="408408"/>
              <a:chExt cx="17294866" cy="1086929"/>
            </a:xfrm>
          </p:grpSpPr>
          <p:grpSp>
            <p:nvGrpSpPr>
              <p:cNvPr id="11" name="Grupo 10"/>
              <p:cNvGrpSpPr/>
              <p:nvPr userDrawn="1"/>
            </p:nvGrpSpPr>
            <p:grpSpPr>
              <a:xfrm>
                <a:off x="421109" y="408408"/>
                <a:ext cx="17294866" cy="1086929"/>
                <a:chOff x="421109" y="408408"/>
                <a:chExt cx="17294866" cy="1086929"/>
              </a:xfrm>
            </p:grpSpPr>
            <p:sp>
              <p:nvSpPr>
                <p:cNvPr id="8" name="Rectángulo 7"/>
                <p:cNvSpPr/>
                <p:nvPr userDrawn="1"/>
              </p:nvSpPr>
              <p:spPr>
                <a:xfrm>
                  <a:off x="421109" y="408408"/>
                  <a:ext cx="17294866" cy="1086929"/>
                </a:xfrm>
                <a:prstGeom prst="rect">
                  <a:avLst/>
                </a:prstGeom>
                <a:solidFill>
                  <a:srgbClr val="77A6B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pic>
              <p:nvPicPr>
                <p:cNvPr id="6" name="Imagen 5"/>
                <p:cNvPicPr>
                  <a:picLocks noChangeAspect="1"/>
                </p:cNvPicPr>
                <p:nvPr userDrawn="1"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00829" y="441660"/>
                  <a:ext cx="2881729" cy="973557"/>
                </a:xfrm>
                <a:prstGeom prst="rect">
                  <a:avLst/>
                </a:prstGeom>
                <a:ln>
                  <a:solidFill>
                    <a:schemeClr val="accent1">
                      <a:lumMod val="50000"/>
                    </a:schemeClr>
                  </a:solidFill>
                </a:ln>
              </p:spPr>
            </p:pic>
          </p:grpSp>
          <p:sp>
            <p:nvSpPr>
              <p:cNvPr id="12" name="CuadroTexto 11"/>
              <p:cNvSpPr txBox="1"/>
              <p:nvPr userDrawn="1"/>
            </p:nvSpPr>
            <p:spPr>
              <a:xfrm>
                <a:off x="500328" y="659483"/>
                <a:ext cx="320902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3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</a:t>
                </a:r>
                <a:r>
                  <a:rPr lang="es-ES" sz="3200" b="1" baseline="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de Junio 2025</a:t>
                </a:r>
                <a:endParaRPr lang="es-ES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pic>
          <p:nvPicPr>
            <p:cNvPr id="15" name="Imagen 14"/>
            <p:cNvPicPr>
              <a:picLocks noChangeAspect="1"/>
            </p:cNvPicPr>
            <p:nvPr userDrawn="1"/>
          </p:nvPicPr>
          <p:blipFill>
            <a:blip r:embed="rId18"/>
            <a:stretch>
              <a:fillRect/>
            </a:stretch>
          </p:blipFill>
          <p:spPr>
            <a:xfrm>
              <a:off x="14894762" y="441660"/>
              <a:ext cx="2784717" cy="1053677"/>
            </a:xfrm>
            <a:prstGeom prst="rect">
              <a:avLst/>
            </a:prstGeom>
          </p:spPr>
        </p:pic>
      </p:grpSp>
      <p:sp>
        <p:nvSpPr>
          <p:cNvPr id="13" name="CuadroTexto 12"/>
          <p:cNvSpPr txBox="1"/>
          <p:nvPr userDrawn="1"/>
        </p:nvSpPr>
        <p:spPr>
          <a:xfrm>
            <a:off x="8589028" y="415064"/>
            <a:ext cx="617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“El efecto RH: nuestra identidad”</a:t>
            </a:r>
          </a:p>
        </p:txBody>
      </p:sp>
    </p:spTree>
    <p:extLst>
      <p:ext uri="{BB962C8B-B14F-4D97-AF65-F5344CB8AC3E}">
        <p14:creationId xmlns:p14="http://schemas.microsoft.com/office/powerpoint/2010/main" val="72349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674" r:id="rId12"/>
    <p:sldLayoutId id="2147483676" r:id="rId13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Data" Target="../diagrams/data3.xml"/><Relationship Id="rId18" Type="http://schemas.openxmlformats.org/officeDocument/2006/relationships/image" Target="../media/image7.jpeg"/><Relationship Id="rId3" Type="http://schemas.openxmlformats.org/officeDocument/2006/relationships/diagramLayout" Target="../diagrams/layout1.xml"/><Relationship Id="rId21" Type="http://schemas.openxmlformats.org/officeDocument/2006/relationships/image" Target="../media/image10.png"/><Relationship Id="rId7" Type="http://schemas.openxmlformats.org/officeDocument/2006/relationships/diagramData" Target="../diagrams/data2.xml"/><Relationship Id="rId12" Type="http://schemas.openxmlformats.org/officeDocument/2006/relationships/image" Target="../media/image6.png"/><Relationship Id="rId17" Type="http://schemas.microsoft.com/office/2007/relationships/diagramDrawing" Target="../diagrams/drawing3.xml"/><Relationship Id="rId2" Type="http://schemas.openxmlformats.org/officeDocument/2006/relationships/diagramData" Target="../diagrams/data1.xml"/><Relationship Id="rId16" Type="http://schemas.openxmlformats.org/officeDocument/2006/relationships/diagramColors" Target="../diagrams/colors3.xm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QuickStyle" Target="../diagrams/quickStyle3.xml"/><Relationship Id="rId23" Type="http://schemas.microsoft.com/office/2007/relationships/hdphoto" Target="../media/hdphoto1.wdp"/><Relationship Id="rId10" Type="http://schemas.openxmlformats.org/officeDocument/2006/relationships/diagramColors" Target="../diagrams/colors2.xml"/><Relationship Id="rId19" Type="http://schemas.openxmlformats.org/officeDocument/2006/relationships/image" Target="../media/image8.png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Layout" Target="../diagrams/layout3.xml"/><Relationship Id="rId2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C0E21DA-1919-01E2-BF95-8EDE8DC6181E}"/>
              </a:ext>
            </a:extLst>
          </p:cNvPr>
          <p:cNvSpPr txBox="1"/>
          <p:nvPr/>
        </p:nvSpPr>
        <p:spPr>
          <a:xfrm>
            <a:off x="338303" y="-1"/>
            <a:ext cx="17400704" cy="3058881"/>
          </a:xfrm>
          <a:prstGeom prst="rect">
            <a:avLst/>
          </a:prstGeom>
          <a:solidFill>
            <a:schemeClr val="bg1"/>
          </a:solidFill>
          <a:ln>
            <a:solidFill>
              <a:srgbClr val="FDE6E7"/>
            </a:solidFill>
            <a:prstDash val="sysDot"/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BC173BCA-825D-B092-A1D5-70B8078885AF}"/>
              </a:ext>
            </a:extLst>
          </p:cNvPr>
          <p:cNvSpPr txBox="1"/>
          <p:nvPr/>
        </p:nvSpPr>
        <p:spPr>
          <a:xfrm>
            <a:off x="1034827" y="1123503"/>
            <a:ext cx="16197202" cy="2240100"/>
          </a:xfrm>
          <a:prstGeom prst="rect">
            <a:avLst/>
          </a:prstGeom>
          <a:ln w="5477">
            <a:noFill/>
          </a:ln>
        </p:spPr>
        <p:txBody>
          <a:bodyPr vert="horz" wrap="square" lIns="0" tIns="6985" rIns="0" bIns="0" rtlCol="0">
            <a:spAutoFit/>
          </a:bodyPr>
          <a:lstStyle/>
          <a:p>
            <a:pPr marL="75565" marR="1513840" defTabSz="914400">
              <a:lnSpc>
                <a:spcPct val="101099"/>
              </a:lnSpc>
              <a:spcBef>
                <a:spcPts val="55"/>
              </a:spcBef>
            </a:pPr>
            <a:r>
              <a:rPr sz="5400" b="1" spc="-65" dirty="0">
                <a:ln>
                  <a:solidFill>
                    <a:srgbClr val="C00000"/>
                  </a:solidFill>
                </a:ln>
                <a:solidFill>
                  <a:srgbClr val="0070C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“</a:t>
            </a:r>
            <a:r>
              <a:rPr lang="es-ES" sz="5400" b="1" spc="-65" dirty="0">
                <a:ln>
                  <a:solidFill>
                    <a:srgbClr val="C00000"/>
                  </a:solidFill>
                </a:ln>
                <a:solidFill>
                  <a:srgbClr val="0070C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CARIÑÓMETRO: Fortaleciendo al Equipo con Comunicación Positiva y Asertiva”</a:t>
            </a:r>
          </a:p>
          <a:p>
            <a:pPr marL="75565" marR="1513840" defTabSz="914400">
              <a:lnSpc>
                <a:spcPct val="101099"/>
              </a:lnSpc>
              <a:spcBef>
                <a:spcPts val="55"/>
              </a:spcBef>
            </a:pPr>
            <a:endParaRPr sz="36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77A8D0FE-A858-1DA9-DF97-3B7DB710276A}"/>
              </a:ext>
            </a:extLst>
          </p:cNvPr>
          <p:cNvSpPr txBox="1"/>
          <p:nvPr/>
        </p:nvSpPr>
        <p:spPr>
          <a:xfrm>
            <a:off x="1034827" y="3195909"/>
            <a:ext cx="16704180" cy="44627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defTabSz="914400">
              <a:spcBef>
                <a:spcPts val="120"/>
              </a:spcBef>
            </a:pPr>
            <a:r>
              <a:rPr sz="2800" b="1" spc="-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AUTORES: </a:t>
            </a:r>
            <a:r>
              <a:rPr lang="es-ES" sz="2800" b="1" spc="-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Navas Carretero R., </a:t>
            </a:r>
            <a:r>
              <a:rPr sz="2800" b="1" spc="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Illana </a:t>
            </a:r>
            <a:r>
              <a:rPr sz="2800" b="1" spc="-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Álvaro </a:t>
            </a:r>
            <a:r>
              <a:rPr sz="2800" b="1" spc="-9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V.</a:t>
            </a:r>
            <a:r>
              <a:rPr sz="2800" b="1" spc="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Martínez </a:t>
            </a:r>
            <a:r>
              <a:rPr sz="2800" b="1" spc="-3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Cava </a:t>
            </a:r>
            <a:r>
              <a:rPr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Villamor </a:t>
            </a:r>
            <a:r>
              <a:rPr sz="2800" b="1" spc="-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L., Gallardo </a:t>
            </a:r>
            <a:r>
              <a:rPr sz="2800" b="1" spc="-3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Ortega</a:t>
            </a:r>
            <a:r>
              <a:rPr sz="2800" b="1" spc="-3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J.J</a:t>
            </a:r>
            <a:r>
              <a:rPr sz="2800" spc="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2263D5BC-D6E9-C1E4-AED4-C7B8DEBFCFC4}"/>
              </a:ext>
            </a:extLst>
          </p:cNvPr>
          <p:cNvSpPr txBox="1"/>
          <p:nvPr/>
        </p:nvSpPr>
        <p:spPr>
          <a:xfrm>
            <a:off x="635120" y="9622444"/>
            <a:ext cx="16863122" cy="3321421"/>
          </a:xfrm>
          <a:prstGeom prst="rect">
            <a:avLst/>
          </a:prstGeom>
          <a:ln>
            <a:extLst>
              <a:ext uri="{C807C97D-BFC1-408E-A445-0C87EB9F89A2}">
                <ask:lineSketchStyleProps xmlns:ask="http://schemas.microsoft.com/office/drawing/2018/sketchyshapes" sd="3611232732">
                  <a:custGeom>
                    <a:avLst/>
                    <a:gdLst>
                      <a:gd name="connsiteX0" fmla="*/ 0 w 12486059"/>
                      <a:gd name="connsiteY0" fmla="*/ 0 h 3475309"/>
                      <a:gd name="connsiteX1" fmla="*/ 12486059 w 12486059"/>
                      <a:gd name="connsiteY1" fmla="*/ 0 h 3475309"/>
                      <a:gd name="connsiteX2" fmla="*/ 12486059 w 12486059"/>
                      <a:gd name="connsiteY2" fmla="*/ 3475309 h 3475309"/>
                      <a:gd name="connsiteX3" fmla="*/ 0 w 12486059"/>
                      <a:gd name="connsiteY3" fmla="*/ 3475309 h 3475309"/>
                      <a:gd name="connsiteX4" fmla="*/ 0 w 12486059"/>
                      <a:gd name="connsiteY4" fmla="*/ 0 h 3475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86059" h="3475309" fill="none" extrusionOk="0">
                        <a:moveTo>
                          <a:pt x="0" y="0"/>
                        </a:moveTo>
                        <a:cubicBezTo>
                          <a:pt x="1960633" y="128557"/>
                          <a:pt x="7789900" y="-135617"/>
                          <a:pt x="12486059" y="0"/>
                        </a:cubicBezTo>
                        <a:cubicBezTo>
                          <a:pt x="12618771" y="841740"/>
                          <a:pt x="12381447" y="2653525"/>
                          <a:pt x="12486059" y="3475309"/>
                        </a:cubicBezTo>
                        <a:cubicBezTo>
                          <a:pt x="9934155" y="3640053"/>
                          <a:pt x="3330641" y="3376333"/>
                          <a:pt x="0" y="3475309"/>
                        </a:cubicBezTo>
                        <a:cubicBezTo>
                          <a:pt x="-133913" y="1864081"/>
                          <a:pt x="-57328" y="1537005"/>
                          <a:pt x="0" y="0"/>
                        </a:cubicBezTo>
                        <a:close/>
                      </a:path>
                      <a:path w="12486059" h="3475309" stroke="0" extrusionOk="0">
                        <a:moveTo>
                          <a:pt x="0" y="0"/>
                        </a:moveTo>
                        <a:cubicBezTo>
                          <a:pt x="4821528" y="-123202"/>
                          <a:pt x="8207406" y="-12107"/>
                          <a:pt x="12486059" y="0"/>
                        </a:cubicBezTo>
                        <a:cubicBezTo>
                          <a:pt x="12415101" y="1625998"/>
                          <a:pt x="12356541" y="2558341"/>
                          <a:pt x="12486059" y="3475309"/>
                        </a:cubicBezTo>
                        <a:cubicBezTo>
                          <a:pt x="10863650" y="3620260"/>
                          <a:pt x="4786213" y="3387754"/>
                          <a:pt x="0" y="3475309"/>
                        </a:cubicBezTo>
                        <a:cubicBezTo>
                          <a:pt x="-144938" y="1980249"/>
                          <a:pt x="107462" y="119318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27939" rIns="0" bIns="0" rtlCol="0" anchor="t">
            <a:spAutoFit/>
          </a:bodyPr>
          <a:lstStyle/>
          <a:p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INTRODUCCIÓN</a:t>
            </a:r>
          </a:p>
          <a:p>
            <a:r>
              <a:rPr lang="es-ES" sz="2400" dirty="0">
                <a:latin typeface="Arial"/>
                <a:cs typeface="Arial"/>
              </a:rPr>
              <a:t> La Teoría del Cuidado Humano de Jean Watson resalta la importancia del vínculo paciente-profesional y un cuidado      compasivo y espiritual. En hematología, el estrés emocional del equipo de enfermería puede afectar su bienestar y desempeño.</a:t>
            </a:r>
            <a:endParaRPr lang="es-ES" sz="2400" dirty="0">
              <a:latin typeface="Arial"/>
              <a:ea typeface="+mn-lt"/>
              <a:cs typeface="Arial"/>
            </a:endParaRPr>
          </a:p>
          <a:p>
            <a:r>
              <a:rPr lang="es-ES" sz="2400" dirty="0">
                <a:latin typeface="Arial"/>
                <a:ea typeface="+mn-lt"/>
                <a:cs typeface="+mn-lt"/>
              </a:rPr>
              <a:t>El Cariñómetro es una iniciativa en la que cada profesional escribe mensajes de gratitud y apoyo en sobres individuales   destinados a sus compañeros.</a:t>
            </a:r>
            <a:endParaRPr lang="es-ES" dirty="0"/>
          </a:p>
          <a:p>
            <a:r>
              <a:rPr lang="es-ES" sz="2400" dirty="0">
                <a:latin typeface="Arial"/>
                <a:cs typeface="Arial"/>
              </a:rPr>
              <a:t> Recursos como el “Cariñómetro” fomentan un ambiente laboral positivo, mejorando la comunicación y cohesión del equipo,  lo que se traduce en un cuidado más humano y de calidad</a:t>
            </a:r>
            <a:r>
              <a:rPr lang="es-ES" sz="2400" dirty="0"/>
              <a:t>.</a:t>
            </a:r>
          </a:p>
          <a:p>
            <a:endParaRPr lang="es-ES" dirty="0">
              <a:ea typeface="Calibri"/>
              <a:cs typeface="Calibri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F190CE12-BB30-A785-AE06-1449931EF43F}"/>
              </a:ext>
            </a:extLst>
          </p:cNvPr>
          <p:cNvSpPr txBox="1"/>
          <p:nvPr/>
        </p:nvSpPr>
        <p:spPr>
          <a:xfrm>
            <a:off x="10648334" y="13284053"/>
            <a:ext cx="6785949" cy="8207375"/>
          </a:xfrm>
          <a:prstGeom prst="rect">
            <a:avLst/>
          </a:prstGeom>
          <a:ln>
            <a:extLst>
              <a:ext uri="{C807C97D-BFC1-408E-A445-0C87EB9F89A2}">
                <ask:lineSketchStyleProps xmlns:ask="http://schemas.microsoft.com/office/drawing/2018/sketchyshapes" sd="981765707">
                  <a:custGeom>
                    <a:avLst/>
                    <a:gdLst>
                      <a:gd name="connsiteX0" fmla="*/ 0 w 6615490"/>
                      <a:gd name="connsiteY0" fmla="*/ 0 h 5556714"/>
                      <a:gd name="connsiteX1" fmla="*/ 6615490 w 6615490"/>
                      <a:gd name="connsiteY1" fmla="*/ 0 h 5556714"/>
                      <a:gd name="connsiteX2" fmla="*/ 6615490 w 6615490"/>
                      <a:gd name="connsiteY2" fmla="*/ 5556714 h 5556714"/>
                      <a:gd name="connsiteX3" fmla="*/ 0 w 6615490"/>
                      <a:gd name="connsiteY3" fmla="*/ 5556714 h 5556714"/>
                      <a:gd name="connsiteX4" fmla="*/ 0 w 6615490"/>
                      <a:gd name="connsiteY4" fmla="*/ 0 h 55567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615490" h="5556714" fill="none" extrusionOk="0">
                        <a:moveTo>
                          <a:pt x="0" y="0"/>
                        </a:moveTo>
                        <a:cubicBezTo>
                          <a:pt x="2025706" y="-33775"/>
                          <a:pt x="5122207" y="138873"/>
                          <a:pt x="6615490" y="0"/>
                        </a:cubicBezTo>
                        <a:cubicBezTo>
                          <a:pt x="6541719" y="1331753"/>
                          <a:pt x="6459607" y="4827554"/>
                          <a:pt x="6615490" y="5556714"/>
                        </a:cubicBezTo>
                        <a:cubicBezTo>
                          <a:pt x="4441800" y="5419384"/>
                          <a:pt x="3130974" y="5418858"/>
                          <a:pt x="0" y="5556714"/>
                        </a:cubicBezTo>
                        <a:cubicBezTo>
                          <a:pt x="152408" y="4304982"/>
                          <a:pt x="73868" y="651781"/>
                          <a:pt x="0" y="0"/>
                        </a:cubicBezTo>
                        <a:close/>
                      </a:path>
                      <a:path w="6615490" h="5556714" stroke="0" extrusionOk="0">
                        <a:moveTo>
                          <a:pt x="0" y="0"/>
                        </a:moveTo>
                        <a:cubicBezTo>
                          <a:pt x="667341" y="-101487"/>
                          <a:pt x="4348242" y="-162162"/>
                          <a:pt x="6615490" y="0"/>
                        </a:cubicBezTo>
                        <a:cubicBezTo>
                          <a:pt x="6676203" y="2672355"/>
                          <a:pt x="6554418" y="3440543"/>
                          <a:pt x="6615490" y="5556714"/>
                        </a:cubicBezTo>
                        <a:cubicBezTo>
                          <a:pt x="5837077" y="5606779"/>
                          <a:pt x="1173394" y="5398265"/>
                          <a:pt x="0" y="5556714"/>
                        </a:cubicBezTo>
                        <a:cubicBezTo>
                          <a:pt x="-24452" y="3826607"/>
                          <a:pt x="-67663" y="62881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20320" rIns="0" bIns="0" rtlCol="0">
            <a:spAutoFit/>
          </a:bodyPr>
          <a:lstStyle/>
          <a:p>
            <a:pPr>
              <a:buNone/>
            </a:pPr>
            <a:r>
              <a:rPr lang="es-ES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METODOLOGÍA</a:t>
            </a:r>
          </a:p>
          <a:p>
            <a:r>
              <a:rPr lang="es-ES" sz="2400" b="1" dirty="0"/>
              <a:t>- Período: </a:t>
            </a:r>
            <a:r>
              <a:rPr lang="es-ES" sz="2400" dirty="0"/>
              <a:t>6 diciembre 2024- 17 de enero 2025</a:t>
            </a:r>
            <a:r>
              <a:rPr lang="es-ES" sz="2400" b="1" dirty="0"/>
              <a:t>.</a:t>
            </a:r>
          </a:p>
          <a:p>
            <a:r>
              <a:rPr lang="es-ES" sz="2400" b="1" dirty="0"/>
              <a:t> -Lugar: </a:t>
            </a:r>
            <a:r>
              <a:rPr lang="es-ES" sz="2400" dirty="0"/>
              <a:t>Unidad hematología Hospital la Princesa. Madrid</a:t>
            </a:r>
            <a:r>
              <a:rPr lang="es-ES" sz="2400" b="1" dirty="0"/>
              <a:t>.</a:t>
            </a:r>
          </a:p>
          <a:p>
            <a:r>
              <a:rPr lang="es-ES" sz="2400" b="1" dirty="0"/>
              <a:t> -Participantes</a:t>
            </a:r>
            <a:r>
              <a:rPr lang="es-ES" sz="2400" dirty="0"/>
              <a:t>: Todas las enfermeras y auxiliares de enfermería eventuales y fijas que estaban en plantilla en ese período.</a:t>
            </a:r>
          </a:p>
          <a:p>
            <a:r>
              <a:rPr lang="es-ES" sz="2400" b="1" dirty="0"/>
              <a:t> -Responsables: </a:t>
            </a:r>
            <a:r>
              <a:rPr lang="es-ES" sz="2400" dirty="0"/>
              <a:t>Raquel Navas y Verónica Illana.</a:t>
            </a:r>
          </a:p>
          <a:p>
            <a:r>
              <a:rPr lang="es-ES" sz="2400" b="1" dirty="0"/>
              <a:t> -Material: </a:t>
            </a:r>
            <a:r>
              <a:rPr lang="es-ES" sz="2400" dirty="0"/>
              <a:t>Sobres individuales en el corcho de control de enfermería, identificados con el nombre de cada miembro del equipo previo mensaje invitando a participar voluntariamente.</a:t>
            </a:r>
          </a:p>
          <a:p>
            <a:r>
              <a:rPr lang="es-ES" sz="2400" b="1" dirty="0"/>
              <a:t> -Estudio cualitativo descriptivo con enfoque de investigación-acción.</a:t>
            </a:r>
          </a:p>
          <a:p>
            <a:r>
              <a:rPr lang="es-ES" sz="2400" b="1" dirty="0"/>
              <a:t> -La recogida de datos </a:t>
            </a:r>
            <a:r>
              <a:rPr lang="es-ES" sz="2400" dirty="0"/>
              <a:t> se basó en conversaciones sobre dinámica por el Whatsapp del equipo, comentarios espontáneos del personal y registros de las investigadoras durante ese período.</a:t>
            </a:r>
          </a:p>
          <a:p>
            <a:r>
              <a:rPr lang="es-ES" sz="2400" b="1" dirty="0"/>
              <a:t> -Análisis de datos :</a:t>
            </a:r>
            <a:r>
              <a:rPr lang="es-ES" sz="2400" dirty="0"/>
              <a:t> las notas se revisaron y codificaron de forma temática para identificar patrones y tendencias en las percepciones y valoraciones del equipo.</a:t>
            </a:r>
          </a:p>
        </p:txBody>
      </p:sp>
      <p:graphicFrame>
        <p:nvGraphicFramePr>
          <p:cNvPr id="26" name="Diagrama 25">
            <a:extLst>
              <a:ext uri="{FF2B5EF4-FFF2-40B4-BE49-F238E27FC236}">
                <a16:creationId xmlns:a16="http://schemas.microsoft.com/office/drawing/2014/main" id="{BD3B84C6-197B-C9E7-C8BF-325A2E4818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9702677"/>
              </p:ext>
            </p:extLst>
          </p:nvPr>
        </p:nvGraphicFramePr>
        <p:xfrm>
          <a:off x="399697" y="18786430"/>
          <a:ext cx="9627733" cy="4485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4" name="Diagrama 33">
            <a:extLst>
              <a:ext uri="{FF2B5EF4-FFF2-40B4-BE49-F238E27FC236}">
                <a16:creationId xmlns:a16="http://schemas.microsoft.com/office/drawing/2014/main" id="{E58B41C0-7A01-93EE-133D-F8626E2EE8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0193346"/>
              </p:ext>
            </p:extLst>
          </p:nvPr>
        </p:nvGraphicFramePr>
        <p:xfrm>
          <a:off x="399697" y="4260509"/>
          <a:ext cx="17034586" cy="5132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5" name="CuadroTexto 34">
            <a:extLst>
              <a:ext uri="{FF2B5EF4-FFF2-40B4-BE49-F238E27FC236}">
                <a16:creationId xmlns:a16="http://schemas.microsoft.com/office/drawing/2014/main" id="{4E178113-90F6-7D60-651A-C423AF480081}"/>
              </a:ext>
            </a:extLst>
          </p:cNvPr>
          <p:cNvSpPr txBox="1"/>
          <p:nvPr/>
        </p:nvSpPr>
        <p:spPr>
          <a:xfrm>
            <a:off x="550690" y="18293846"/>
            <a:ext cx="3064398" cy="417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120" defTabSz="914400">
              <a:lnSpc>
                <a:spcPts val="2455"/>
              </a:lnSpc>
              <a:spcBef>
                <a:spcPts val="180"/>
              </a:spcBef>
            </a:pPr>
            <a:r>
              <a:rPr lang="es-ES" sz="2800" b="1" spc="-1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EC5835BC-95E1-A510-9747-E95A74504CF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037970" y="492110"/>
            <a:ext cx="1079915" cy="1056298"/>
          </a:xfrm>
          <a:prstGeom prst="rect">
            <a:avLst/>
          </a:prstGeom>
        </p:spPr>
      </p:pic>
      <p:graphicFrame>
        <p:nvGraphicFramePr>
          <p:cNvPr id="40" name="Diagrama 39">
            <a:extLst>
              <a:ext uri="{FF2B5EF4-FFF2-40B4-BE49-F238E27FC236}">
                <a16:creationId xmlns:a16="http://schemas.microsoft.com/office/drawing/2014/main" id="{55AF3B85-7B2E-0B15-6241-D6A90AB0AC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1106672"/>
              </p:ext>
            </p:extLst>
          </p:nvPr>
        </p:nvGraphicFramePr>
        <p:xfrm>
          <a:off x="566120" y="13284053"/>
          <a:ext cx="9487461" cy="4796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43" name="CuadroTexto 42">
            <a:extLst>
              <a:ext uri="{FF2B5EF4-FFF2-40B4-BE49-F238E27FC236}">
                <a16:creationId xmlns:a16="http://schemas.microsoft.com/office/drawing/2014/main" id="{F842C4F8-A396-A84B-D274-A9EEF5255FAF}"/>
              </a:ext>
            </a:extLst>
          </p:cNvPr>
          <p:cNvSpPr txBox="1"/>
          <p:nvPr/>
        </p:nvSpPr>
        <p:spPr>
          <a:xfrm>
            <a:off x="15200487" y="21507395"/>
            <a:ext cx="2538520" cy="412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120" defTabSz="914400">
              <a:lnSpc>
                <a:spcPts val="2455"/>
              </a:lnSpc>
              <a:spcBef>
                <a:spcPts val="180"/>
              </a:spcBef>
            </a:pPr>
            <a:r>
              <a:rPr lang="es-ES" sz="2400" b="1" spc="-1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BIBLIOGRAFÍA</a:t>
            </a:r>
          </a:p>
        </p:txBody>
      </p:sp>
      <p:pic>
        <p:nvPicPr>
          <p:cNvPr id="42" name="Imagen 41" descr="Código QR&#10;&#10;El contenido generado por IA puede ser incorrecto.">
            <a:extLst>
              <a:ext uri="{FF2B5EF4-FFF2-40B4-BE49-F238E27FC236}">
                <a16:creationId xmlns:a16="http://schemas.microsoft.com/office/drawing/2014/main" id="{F85F66D6-BD6B-541F-CE26-410E59B2DD47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1606" y="21868270"/>
            <a:ext cx="2012641" cy="1253688"/>
          </a:xfrm>
          <a:prstGeom prst="rect">
            <a:avLst/>
          </a:prstGeom>
        </p:spPr>
      </p:pic>
      <p:pic>
        <p:nvPicPr>
          <p:cNvPr id="10" name="Imagen 9" descr="Forma&#10;&#10;El contenido generado por IA puede ser incorrecto.">
            <a:extLst>
              <a:ext uri="{FF2B5EF4-FFF2-40B4-BE49-F238E27FC236}">
                <a16:creationId xmlns:a16="http://schemas.microsoft.com/office/drawing/2014/main" id="{16DD395F-D885-5B9A-E683-96AE574FD5BE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7837" y="3993893"/>
            <a:ext cx="609604" cy="609604"/>
          </a:xfrm>
          <a:prstGeom prst="rect">
            <a:avLst/>
          </a:prstGeom>
        </p:spPr>
      </p:pic>
      <p:pic>
        <p:nvPicPr>
          <p:cNvPr id="11" name="Imagen 10" descr="Forma&#10;&#10;El contenido generado por IA puede ser incorrecto.">
            <a:extLst>
              <a:ext uri="{FF2B5EF4-FFF2-40B4-BE49-F238E27FC236}">
                <a16:creationId xmlns:a16="http://schemas.microsoft.com/office/drawing/2014/main" id="{E46D0629-93D7-EAC7-5059-3134986E0717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9574" y="9401452"/>
            <a:ext cx="609604" cy="609604"/>
          </a:xfrm>
          <a:prstGeom prst="rect">
            <a:avLst/>
          </a:prstGeom>
        </p:spPr>
      </p:pic>
      <p:pic>
        <p:nvPicPr>
          <p:cNvPr id="13" name="Imagen 12" descr="Forma&#10;&#10;El contenido generado por IA puede ser incorrecto.">
            <a:extLst>
              <a:ext uri="{FF2B5EF4-FFF2-40B4-BE49-F238E27FC236}">
                <a16:creationId xmlns:a16="http://schemas.microsoft.com/office/drawing/2014/main" id="{F09663A3-4372-6EB7-5604-8A2BFEF736F8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0407" y="12760368"/>
            <a:ext cx="609604" cy="609604"/>
          </a:xfrm>
          <a:prstGeom prst="rect">
            <a:avLst/>
          </a:prstGeom>
        </p:spPr>
      </p:pic>
      <p:pic>
        <p:nvPicPr>
          <p:cNvPr id="14" name="Imagen 13" descr="Forma&#10;&#10;El contenido generado por IA puede ser incorrecto.">
            <a:extLst>
              <a:ext uri="{FF2B5EF4-FFF2-40B4-BE49-F238E27FC236}">
                <a16:creationId xmlns:a16="http://schemas.microsoft.com/office/drawing/2014/main" id="{83E9B334-622C-4E97-C21C-8691FA26C735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4285" y="18636236"/>
            <a:ext cx="609604" cy="609604"/>
          </a:xfrm>
          <a:prstGeom prst="rect">
            <a:avLst/>
          </a:prstGeom>
        </p:spPr>
      </p:pic>
      <p:pic>
        <p:nvPicPr>
          <p:cNvPr id="15" name="Imagen 14" descr="Forma&#10;&#10;El contenido generado por IA puede ser incorrecto.">
            <a:extLst>
              <a:ext uri="{FF2B5EF4-FFF2-40B4-BE49-F238E27FC236}">
                <a16:creationId xmlns:a16="http://schemas.microsoft.com/office/drawing/2014/main" id="{9A3EF664-D728-E9FA-7DC9-A9B2A7B6641B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838" y="20933875"/>
            <a:ext cx="609604" cy="609604"/>
          </a:xfrm>
          <a:prstGeom prst="rect">
            <a:avLst/>
          </a:prstGeom>
        </p:spPr>
      </p:pic>
      <p:pic>
        <p:nvPicPr>
          <p:cNvPr id="16" name="Imagen 15" descr="Forma&#10;&#10;El contenido generado por IA puede ser incorrecto.">
            <a:extLst>
              <a:ext uri="{FF2B5EF4-FFF2-40B4-BE49-F238E27FC236}">
                <a16:creationId xmlns:a16="http://schemas.microsoft.com/office/drawing/2014/main" id="{A1E4F8D8-CF8B-0201-F5A6-DD9CA73C749A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0411" y="12917669"/>
            <a:ext cx="609604" cy="609604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3B75CFD0-5F14-7BCC-4CE7-EDEC75F9035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522327" y="12860945"/>
            <a:ext cx="609653" cy="609653"/>
          </a:xfrm>
          <a:prstGeom prst="rect">
            <a:avLst/>
          </a:prstGeom>
        </p:spPr>
      </p:pic>
      <p:pic>
        <p:nvPicPr>
          <p:cNvPr id="1029" name="Picture 5">
            <a:extLst>
              <a:ext uri="{FF2B5EF4-FFF2-40B4-BE49-F238E27FC236}">
                <a16:creationId xmlns:a16="http://schemas.microsoft.com/office/drawing/2014/main" id="{8E5A370C-E309-07E4-5BB6-031C4A227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288" y="499238"/>
            <a:ext cx="2590800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n 11" descr="Signo de corazón de mano sobre fondo rosa">
            <a:extLst>
              <a:ext uri="{FF2B5EF4-FFF2-40B4-BE49-F238E27FC236}">
                <a16:creationId xmlns:a16="http://schemas.microsoft.com/office/drawing/2014/main" id="{1A1BCC52-7690-80AC-679F-6D8A048D1B0E}"/>
              </a:ext>
            </a:extLst>
          </p:cNvPr>
          <p:cNvPicPr>
            <a:picLocks noChangeAspect="1"/>
          </p:cNvPicPr>
          <p:nvPr/>
        </p:nvPicPr>
        <p:blipFill>
          <a:blip r:embed="rId22">
            <a:alphaModFix amt="20000"/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660" t="20759" r="18690" b="35870"/>
          <a:stretch/>
        </p:blipFill>
        <p:spPr>
          <a:xfrm>
            <a:off x="261656" y="-1"/>
            <a:ext cx="17739007" cy="3993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38572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02B3AA71C5DE54E8F8AC703DAE944B9" ma:contentTypeVersion="18" ma:contentTypeDescription="Crear nuevo documento." ma:contentTypeScope="" ma:versionID="554176ac8b534d28ee7c85d93eafe724">
  <xsd:schema xmlns:xsd="http://www.w3.org/2001/XMLSchema" xmlns:xs="http://www.w3.org/2001/XMLSchema" xmlns:p="http://schemas.microsoft.com/office/2006/metadata/properties" xmlns:ns2="72d15556-9286-49c1-a7c4-9929e736ea8a" xmlns:ns3="5e386f57-e4d3-47b1-93ef-8dcf47baabe7" xmlns:ns4="2b0cc7a3-a48f-4467-845b-5de784e2a7c9" targetNamespace="http://schemas.microsoft.com/office/2006/metadata/properties" ma:root="true" ma:fieldsID="a201e930f801ed0de590f05682b52713" ns2:_="" ns3:_="" ns4:_="">
    <xsd:import namespace="72d15556-9286-49c1-a7c4-9929e736ea8a"/>
    <xsd:import namespace="5e386f57-e4d3-47b1-93ef-8dcf47baabe7"/>
    <xsd:import namespace="2b0cc7a3-a48f-4467-845b-5de784e2a7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4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d15556-9286-49c1-a7c4-9929e736ea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f6a6488a-54df-425c-be80-a6bf39aec34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386f57-e4d3-47b1-93ef-8dcf47baabe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0cc7a3-a48f-4467-845b-5de784e2a7c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D21471C8-AA1A-4C99-83D4-BE211FF566A8}" ma:internalName="TaxCatchAll" ma:showField="CatchAllData" ma:web="{5e386f57-e4d3-47b1-93ef-8dcf47baabe7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b0cc7a3-a48f-4467-845b-5de784e2a7c9" xsi:nil="true"/>
    <lcf76f155ced4ddcb4097134ff3c332f xmlns="72d15556-9286-49c1-a7c4-9929e736ea8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1023B4F-B78C-4498-9357-D14DC07119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d15556-9286-49c1-a7c4-9929e736ea8a"/>
    <ds:schemaRef ds:uri="5e386f57-e4d3-47b1-93ef-8dcf47baabe7"/>
    <ds:schemaRef ds:uri="2b0cc7a3-a48f-4467-845b-5de784e2a7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7823286-EDF5-4B31-BA1B-9BCBF27DAA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89B73E-EB70-4132-A2A8-16946C4E8861}">
  <ds:schemaRefs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2b0cc7a3-a48f-4467-845b-5de784e2a7c9"/>
    <ds:schemaRef ds:uri="http://www.w3.org/XML/1998/namespace"/>
    <ds:schemaRef ds:uri="72d15556-9286-49c1-a7c4-9929e736ea8a"/>
    <ds:schemaRef ds:uri="5e386f57-e4d3-47b1-93ef-8dcf47baabe7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691</TotalTime>
  <Words>520</Words>
  <Application>Microsoft Office PowerPoint</Application>
  <PresentationFormat>Personalizado</PresentationFormat>
  <Paragraphs>32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Cavolini</vt:lpstr>
      <vt:lpstr>Tema de Office</vt:lpstr>
      <vt:lpstr>Presentación de PowerPoint</vt:lpstr>
    </vt:vector>
  </TitlesOfParts>
  <Company>Comunidad de Madrid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Alvarez Rojas.Elena</dc:creator>
  <cp:lastModifiedBy>Verónica Illana</cp:lastModifiedBy>
  <cp:revision>73</cp:revision>
  <cp:lastPrinted>2025-09-08T14:28:14Z</cp:lastPrinted>
  <dcterms:created xsi:type="dcterms:W3CDTF">2024-03-19T12:15:39Z</dcterms:created>
  <dcterms:modified xsi:type="dcterms:W3CDTF">2025-09-08T14:32:52Z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0x010100D02B3AA71C5DE54E8F8AC703DAE944B9</vt:lpwstr>
  </property>
  <property fmtid="{D5CDD505-2E9C-101B-9397-08002B2CF9AE}" pid="3" name="MediaServiceImageTags">
    <vt:lpwstr/>
  </property>
</Properties>
</file>