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32399288" cy="43200638"/>
  <p:notesSz cx="6858000" cy="9144000"/>
  <p:custDataLst>
    <p:tags r:id="rId3"/>
  </p:custDataLst>
  <p:defaultTextStyle>
    <a:defPPr>
      <a:defRPr lang="es-ES"/>
    </a:defPPr>
    <a:lvl1pPr algn="l" defTabSz="4213225" rtl="0" eaLnBrk="0" fontAlgn="base" hangingPunct="0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2106613" indent="-1427163" algn="l" defTabSz="4213225" rtl="0" eaLnBrk="0" fontAlgn="base" hangingPunct="0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4213225" indent="-2855913" algn="l" defTabSz="4213225" rtl="0" eaLnBrk="0" fontAlgn="base" hangingPunct="0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6323013" indent="-4284663" algn="l" defTabSz="4213225" rtl="0" eaLnBrk="0" fontAlgn="base" hangingPunct="0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8429625" indent="-5713413" algn="l" defTabSz="4213225" rtl="0" eaLnBrk="0" fontAlgn="base" hangingPunct="0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481" userDrawn="1">
          <p15:clr>
            <a:srgbClr val="A4A3A4"/>
          </p15:clr>
        </p15:guide>
        <p15:guide id="2" pos="10431" userDrawn="1">
          <p15:clr>
            <a:srgbClr val="A4A3A4"/>
          </p15:clr>
        </p15:guide>
        <p15:guide id="3" pos="1133" userDrawn="1">
          <p15:clr>
            <a:srgbClr val="A4A3A4"/>
          </p15:clr>
        </p15:guide>
        <p15:guide id="4" pos="19276" userDrawn="1">
          <p15:clr>
            <a:srgbClr val="A4A3A4"/>
          </p15:clr>
        </p15:guide>
        <p15:guide id="5" pos="9978" userDrawn="1">
          <p15:clr>
            <a:srgbClr val="A4A3A4"/>
          </p15:clr>
        </p15:guide>
        <p15:guide id="12" orient="horz" pos="13697" userDrawn="1">
          <p15:clr>
            <a:srgbClr val="A4A3A4"/>
          </p15:clr>
        </p15:guide>
        <p15:guide id="13" orient="horz" pos="18914" userDrawn="1">
          <p15:clr>
            <a:srgbClr val="A4A3A4"/>
          </p15:clr>
        </p15:guide>
        <p15:guide id="14" orient="horz" pos="2413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ntse Miguel Moral" initials="MM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BFB"/>
    <a:srgbClr val="31316F"/>
    <a:srgbClr val="F2E5F2"/>
    <a:srgbClr val="E9D7E9"/>
    <a:srgbClr val="D9D9D9"/>
    <a:srgbClr val="790179"/>
    <a:srgbClr val="3C86BC"/>
    <a:srgbClr val="EEEEEE"/>
    <a:srgbClr val="FB9B9D"/>
    <a:srgbClr val="B6BE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0" autoAdjust="0"/>
    <p:restoredTop sz="96412" autoAdjust="0"/>
  </p:normalViewPr>
  <p:slideViewPr>
    <p:cSldViewPr>
      <p:cViewPr>
        <p:scale>
          <a:sx n="30" d="100"/>
          <a:sy n="30" d="100"/>
        </p:scale>
        <p:origin x="411" y="21"/>
      </p:cViewPr>
      <p:guideLst>
        <p:guide orient="horz" pos="8481"/>
        <p:guide pos="10431"/>
        <p:guide pos="1133"/>
        <p:guide pos="19276"/>
        <p:guide pos="9978"/>
        <p:guide orient="horz" pos="13697"/>
        <p:guide orient="horz" pos="18914"/>
        <p:guide orient="horz" pos="241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dirty="0" err="1"/>
              <a:t>Enfermedades neurológicas</a:t>
            </a:r>
            <a:endParaRPr lang="en-US" sz="2800" dirty="0"/>
          </a:p>
        </c:rich>
      </c:tx>
      <c:layout>
        <c:manualLayout>
          <c:xMode val="edge"/>
          <c:yMode val="edge"/>
          <c:x val="5.2700130115533157E-2"/>
          <c:y val="1.09519650692679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2.1220034650444662E-2"/>
          <c:y val="0.11965883791651097"/>
          <c:w val="0.7150444427367022"/>
          <c:h val="0.86445501650817291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Enfermedades neurológicas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6ED8-467D-AFDF-3C860BD7682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ED8-467D-AFDF-3C860BD7682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6ED8-467D-AFDF-3C860BD7682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6ED8-467D-AFDF-3C860BD7682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6ED8-467D-AFDF-3C860BD7682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6ED8-467D-AFDF-3C860BD7682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Hoja1!$A$2:$A$7</c:f>
              <c:strCache>
                <c:ptCount val="6"/>
                <c:pt idx="0">
                  <c:v>Miastenia</c:v>
                </c:pt>
                <c:pt idx="1">
                  <c:v>Neuritis óptica</c:v>
                </c:pt>
                <c:pt idx="2">
                  <c:v>Guillain Barré</c:v>
                </c:pt>
                <c:pt idx="3">
                  <c:v>Encefalitis</c:v>
                </c:pt>
                <c:pt idx="4">
                  <c:v>Mielitis</c:v>
                </c:pt>
                <c:pt idx="5">
                  <c:v>Esclerosis múltiple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14</c:v>
                </c:pt>
                <c:pt idx="1">
                  <c:v>13</c:v>
                </c:pt>
                <c:pt idx="2">
                  <c:v>10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68-48B8-BA70-7572462BC6E9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74162749859589405"/>
          <c:y val="5.4489479323334346E-2"/>
          <c:w val="0.24424622302346058"/>
          <c:h val="0.3546673157358825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28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rPr lang="en-US" sz="2800" dirty="0" err="1" smtClean="0">
                <a:latin typeface="+mj-lt"/>
              </a:rPr>
              <a:t>Reacciones</a:t>
            </a:r>
            <a:r>
              <a:rPr lang="en-US" sz="2800" dirty="0" smtClean="0">
                <a:latin typeface="+mj-lt"/>
              </a:rPr>
              <a:t> ADVERSAS</a:t>
            </a:r>
            <a:endParaRPr lang="en-US" sz="2800" dirty="0">
              <a:latin typeface="+mj-lt"/>
            </a:endParaRPr>
          </a:p>
        </c:rich>
      </c:tx>
      <c:layout>
        <c:manualLayout>
          <c:xMode val="edge"/>
          <c:yMode val="edge"/>
          <c:x val="0.18299936957909069"/>
          <c:y val="1.09809455273460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28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6.4967264619176665E-2"/>
          <c:y val="0.13287882841587076"/>
          <c:w val="0.75055097237257884"/>
          <c:h val="0.86116947440426839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Reacciones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3F1-4C51-98FF-88F697C7E5F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C0C-4622-98CF-46190A08EA8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FC0C-4622-98CF-46190A08EA8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FC0C-4622-98CF-46190A08EA8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FC0C-4622-98CF-46190A08EA8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FC0C-4622-98CF-46190A08EA84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FC0C-4622-98CF-46190A08EA8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Hoja1!$A$2:$A$8</c:f>
              <c:strCache>
                <c:ptCount val="7"/>
                <c:pt idx="0">
                  <c:v>Parestesias</c:v>
                </c:pt>
                <c:pt idx="1">
                  <c:v>Nauseas/Vómitos</c:v>
                </c:pt>
                <c:pt idx="2">
                  <c:v>Hipotensión</c:v>
                </c:pt>
                <c:pt idx="3">
                  <c:v>Hipertensión</c:v>
                </c:pt>
                <c:pt idx="4">
                  <c:v>Taquicardia</c:v>
                </c:pt>
                <c:pt idx="5">
                  <c:v>Malestar general</c:v>
                </c:pt>
                <c:pt idx="6">
                  <c:v>Picor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7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F1-4C51-98FF-88F697C7E5FB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83696848067699625"/>
          <c:y val="9.1669825722269296E-2"/>
          <c:w val="0.16303151932300372"/>
          <c:h val="0.333319442358350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dirty="0"/>
              <a:t>SERVICIOS DEMANDANTES</a:t>
            </a:r>
          </a:p>
        </c:rich>
      </c:tx>
      <c:layout>
        <c:manualLayout>
          <c:xMode val="edge"/>
          <c:yMode val="edge"/>
          <c:x val="0.15943147822444884"/>
          <c:y val="1.64650027938646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0.12216425642303236"/>
          <c:y val="0.14858944191787324"/>
          <c:w val="0.68628336081683339"/>
          <c:h val="0.84827267647588223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Servicios demandantes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8357-4BD7-867B-900EB35CC92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357-4BD7-867B-900EB35CC92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8357-4BD7-867B-900EB35CC92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8357-4BD7-867B-900EB35CC92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Hoja1!$A$2:$A$5</c:f>
              <c:strCache>
                <c:ptCount val="4"/>
                <c:pt idx="0">
                  <c:v>Neurología</c:v>
                </c:pt>
                <c:pt idx="1">
                  <c:v>UCI</c:v>
                </c:pt>
                <c:pt idx="2">
                  <c:v>Medicina Interna</c:v>
                </c:pt>
                <c:pt idx="3">
                  <c:v>Hematología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41</c:v>
                </c:pt>
                <c:pt idx="1">
                  <c:v>29</c:v>
                </c:pt>
                <c:pt idx="2">
                  <c:v>17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00-4898-8EF4-E4CE7F26A155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81719607005722106"/>
          <c:y val="5.9448155339469989E-2"/>
          <c:w val="0.14137107074925162"/>
          <c:h val="0.2579843953394798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07-30T15:00:00.979" idx="1">
    <p:pos x="20409" y="12427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429948" y="13420203"/>
            <a:ext cx="27539395" cy="926013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859894" y="24480362"/>
            <a:ext cx="22679503" cy="110401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87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574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861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148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436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723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0106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297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13D51-BDC4-485A-8E92-F6350C004119}" type="datetimeFigureOut">
              <a:rPr lang="es-ES"/>
              <a:pPr>
                <a:defRPr/>
              </a:pPr>
              <a:t>14/08/2025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EAB40-0AF7-4145-8429-FE32FB933C97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51039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E22CB-7F37-4B06-9BE2-5270940B7D66}" type="datetimeFigureOut">
              <a:rPr lang="es-ES"/>
              <a:pPr>
                <a:defRPr/>
              </a:pPr>
              <a:t>14/08/2025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0F4C8-D70A-4732-BEBA-BEF94447701B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05437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8098324" y="7810120"/>
            <a:ext cx="14922795" cy="16643245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318679" y="7810120"/>
            <a:ext cx="44239654" cy="16643245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73FCB-A243-473B-9271-365066AB25EF}" type="datetimeFigureOut">
              <a:rPr lang="es-ES"/>
              <a:pPr>
                <a:defRPr/>
              </a:pPr>
              <a:t>14/08/2025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ACDC4-369B-4333-8219-7BD2B39186E6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47590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CB751-7A11-4980-8BDC-2DE467D537ED}" type="datetimeFigureOut">
              <a:rPr lang="es-ES"/>
              <a:pPr>
                <a:defRPr/>
              </a:pPr>
              <a:t>14/08/2025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32991-276D-4EC0-8597-F0B9B1D4365F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826892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59322" y="27760415"/>
            <a:ext cx="27539395" cy="8580127"/>
          </a:xfrm>
        </p:spPr>
        <p:txBody>
          <a:bodyPr anchor="t"/>
          <a:lstStyle>
            <a:lvl1pPr algn="l">
              <a:defRPr sz="20011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59322" y="18310277"/>
            <a:ext cx="27539395" cy="9450136"/>
          </a:xfrm>
        </p:spPr>
        <p:txBody>
          <a:bodyPr anchor="b"/>
          <a:lstStyle>
            <a:lvl1pPr marL="0" indent="0">
              <a:buNone/>
              <a:defRPr sz="9953">
                <a:solidFill>
                  <a:schemeClr val="tx1">
                    <a:tint val="75000"/>
                  </a:schemeClr>
                </a:solidFill>
              </a:defRPr>
            </a:lvl1pPr>
            <a:lvl2pPr marL="2287235" indent="0">
              <a:buNone/>
              <a:defRPr sz="9000">
                <a:solidFill>
                  <a:schemeClr val="tx1">
                    <a:tint val="75000"/>
                  </a:schemeClr>
                </a:solidFill>
              </a:defRPr>
            </a:lvl2pPr>
            <a:lvl3pPr marL="4574470" indent="0">
              <a:buNone/>
              <a:defRPr sz="8047">
                <a:solidFill>
                  <a:schemeClr val="tx1">
                    <a:tint val="75000"/>
                  </a:schemeClr>
                </a:solidFill>
              </a:defRPr>
            </a:lvl3pPr>
            <a:lvl4pPr marL="6861705" indent="0">
              <a:buNone/>
              <a:defRPr sz="6882">
                <a:solidFill>
                  <a:schemeClr val="tx1">
                    <a:tint val="75000"/>
                  </a:schemeClr>
                </a:solidFill>
              </a:defRPr>
            </a:lvl4pPr>
            <a:lvl5pPr marL="9148940" indent="0">
              <a:buNone/>
              <a:defRPr sz="6882">
                <a:solidFill>
                  <a:schemeClr val="tx1">
                    <a:tint val="75000"/>
                  </a:schemeClr>
                </a:solidFill>
              </a:defRPr>
            </a:lvl5pPr>
            <a:lvl6pPr marL="11436175" indent="0">
              <a:buNone/>
              <a:defRPr sz="6882">
                <a:solidFill>
                  <a:schemeClr val="tx1">
                    <a:tint val="75000"/>
                  </a:schemeClr>
                </a:solidFill>
              </a:defRPr>
            </a:lvl6pPr>
            <a:lvl7pPr marL="13723411" indent="0">
              <a:buNone/>
              <a:defRPr sz="6882">
                <a:solidFill>
                  <a:schemeClr val="tx1">
                    <a:tint val="75000"/>
                  </a:schemeClr>
                </a:solidFill>
              </a:defRPr>
            </a:lvl7pPr>
            <a:lvl8pPr marL="16010645" indent="0">
              <a:buNone/>
              <a:defRPr sz="6882">
                <a:solidFill>
                  <a:schemeClr val="tx1">
                    <a:tint val="75000"/>
                  </a:schemeClr>
                </a:solidFill>
              </a:defRPr>
            </a:lvl8pPr>
            <a:lvl9pPr marL="18297881" indent="0">
              <a:buNone/>
              <a:defRPr sz="688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6F3E1-163C-4517-B2FF-90661DEB22A6}" type="datetimeFigureOut">
              <a:rPr lang="es-ES"/>
              <a:pPr>
                <a:defRPr/>
              </a:pPr>
              <a:t>14/08/2025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D6B00-2843-49D3-957C-B96537AF44E1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18303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318681" y="45510679"/>
            <a:ext cx="29581226" cy="128731898"/>
          </a:xfrm>
        </p:spPr>
        <p:txBody>
          <a:bodyPr/>
          <a:lstStyle>
            <a:lvl1pPr>
              <a:defRPr sz="13976"/>
            </a:lvl1pPr>
            <a:lvl2pPr>
              <a:defRPr sz="12070"/>
            </a:lvl2pPr>
            <a:lvl3pPr>
              <a:defRPr sz="9953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3439894" y="45510679"/>
            <a:ext cx="29581223" cy="128731898"/>
          </a:xfrm>
        </p:spPr>
        <p:txBody>
          <a:bodyPr/>
          <a:lstStyle>
            <a:lvl1pPr>
              <a:defRPr sz="13976"/>
            </a:lvl1pPr>
            <a:lvl2pPr>
              <a:defRPr sz="12070"/>
            </a:lvl2pPr>
            <a:lvl3pPr>
              <a:defRPr sz="9953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F70F4-6BE3-48C6-99AE-0DCE008B69DE}" type="datetimeFigureOut">
              <a:rPr lang="es-ES"/>
              <a:pPr>
                <a:defRPr/>
              </a:pPr>
              <a:t>14/08/2025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4F67-EC8B-47F3-8790-2B3D8A45A7C9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145005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19965" y="1730028"/>
            <a:ext cx="29159360" cy="7200106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19966" y="9670146"/>
            <a:ext cx="14315311" cy="4030056"/>
          </a:xfrm>
        </p:spPr>
        <p:txBody>
          <a:bodyPr anchor="b"/>
          <a:lstStyle>
            <a:lvl1pPr marL="0" indent="0">
              <a:buNone/>
              <a:defRPr sz="12070" b="1"/>
            </a:lvl1pPr>
            <a:lvl2pPr marL="2287235" indent="0">
              <a:buNone/>
              <a:defRPr sz="9953" b="1"/>
            </a:lvl2pPr>
            <a:lvl3pPr marL="4574470" indent="0">
              <a:buNone/>
              <a:defRPr sz="9000" b="1"/>
            </a:lvl3pPr>
            <a:lvl4pPr marL="6861705" indent="0">
              <a:buNone/>
              <a:defRPr sz="8047" b="1"/>
            </a:lvl4pPr>
            <a:lvl5pPr marL="9148940" indent="0">
              <a:buNone/>
              <a:defRPr sz="8047" b="1"/>
            </a:lvl5pPr>
            <a:lvl6pPr marL="11436175" indent="0">
              <a:buNone/>
              <a:defRPr sz="8047" b="1"/>
            </a:lvl6pPr>
            <a:lvl7pPr marL="13723411" indent="0">
              <a:buNone/>
              <a:defRPr sz="8047" b="1"/>
            </a:lvl7pPr>
            <a:lvl8pPr marL="16010645" indent="0">
              <a:buNone/>
              <a:defRPr sz="8047" b="1"/>
            </a:lvl8pPr>
            <a:lvl9pPr marL="18297881" indent="0">
              <a:buNone/>
              <a:defRPr sz="8047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619966" y="13700204"/>
            <a:ext cx="14315311" cy="24890371"/>
          </a:xfrm>
        </p:spPr>
        <p:txBody>
          <a:bodyPr/>
          <a:lstStyle>
            <a:lvl1pPr>
              <a:defRPr sz="12070"/>
            </a:lvl1pPr>
            <a:lvl2pPr>
              <a:defRPr sz="9953"/>
            </a:lvl2pPr>
            <a:lvl3pPr>
              <a:defRPr sz="9000"/>
            </a:lvl3pPr>
            <a:lvl4pPr>
              <a:defRPr sz="8047"/>
            </a:lvl4pPr>
            <a:lvl5pPr>
              <a:defRPr sz="8047"/>
            </a:lvl5pPr>
            <a:lvl6pPr>
              <a:defRPr sz="8047"/>
            </a:lvl6pPr>
            <a:lvl7pPr>
              <a:defRPr sz="8047"/>
            </a:lvl7pPr>
            <a:lvl8pPr>
              <a:defRPr sz="8047"/>
            </a:lvl8pPr>
            <a:lvl9pPr>
              <a:defRPr sz="8047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6458391" y="9670146"/>
            <a:ext cx="14320935" cy="4030056"/>
          </a:xfrm>
        </p:spPr>
        <p:txBody>
          <a:bodyPr anchor="b"/>
          <a:lstStyle>
            <a:lvl1pPr marL="0" indent="0">
              <a:buNone/>
              <a:defRPr sz="12070" b="1"/>
            </a:lvl1pPr>
            <a:lvl2pPr marL="2287235" indent="0">
              <a:buNone/>
              <a:defRPr sz="9953" b="1"/>
            </a:lvl2pPr>
            <a:lvl3pPr marL="4574470" indent="0">
              <a:buNone/>
              <a:defRPr sz="9000" b="1"/>
            </a:lvl3pPr>
            <a:lvl4pPr marL="6861705" indent="0">
              <a:buNone/>
              <a:defRPr sz="8047" b="1"/>
            </a:lvl4pPr>
            <a:lvl5pPr marL="9148940" indent="0">
              <a:buNone/>
              <a:defRPr sz="8047" b="1"/>
            </a:lvl5pPr>
            <a:lvl6pPr marL="11436175" indent="0">
              <a:buNone/>
              <a:defRPr sz="8047" b="1"/>
            </a:lvl6pPr>
            <a:lvl7pPr marL="13723411" indent="0">
              <a:buNone/>
              <a:defRPr sz="8047" b="1"/>
            </a:lvl7pPr>
            <a:lvl8pPr marL="16010645" indent="0">
              <a:buNone/>
              <a:defRPr sz="8047" b="1"/>
            </a:lvl8pPr>
            <a:lvl9pPr marL="18297881" indent="0">
              <a:buNone/>
              <a:defRPr sz="8047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6458391" y="13700204"/>
            <a:ext cx="14320935" cy="24890371"/>
          </a:xfrm>
        </p:spPr>
        <p:txBody>
          <a:bodyPr/>
          <a:lstStyle>
            <a:lvl1pPr>
              <a:defRPr sz="12070"/>
            </a:lvl1pPr>
            <a:lvl2pPr>
              <a:defRPr sz="9953"/>
            </a:lvl2pPr>
            <a:lvl3pPr>
              <a:defRPr sz="9000"/>
            </a:lvl3pPr>
            <a:lvl4pPr>
              <a:defRPr sz="8047"/>
            </a:lvl4pPr>
            <a:lvl5pPr>
              <a:defRPr sz="8047"/>
            </a:lvl5pPr>
            <a:lvl6pPr>
              <a:defRPr sz="8047"/>
            </a:lvl6pPr>
            <a:lvl7pPr>
              <a:defRPr sz="8047"/>
            </a:lvl7pPr>
            <a:lvl8pPr>
              <a:defRPr sz="8047"/>
            </a:lvl8pPr>
            <a:lvl9pPr>
              <a:defRPr sz="8047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B50DB-FD46-4735-A94D-D370ED5AA65C}" type="datetimeFigureOut">
              <a:rPr lang="es-ES"/>
              <a:pPr>
                <a:defRPr/>
              </a:pPr>
              <a:t>14/08/2025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EC80F-BB63-4826-A5FC-A93F5C07D669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366856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BF498-4827-430D-8960-014C92CC3953}" type="datetimeFigureOut">
              <a:rPr lang="es-ES"/>
              <a:pPr>
                <a:defRPr/>
              </a:pPr>
              <a:t>14/08/2025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3D6D7-FC59-4E1E-95ED-6D7739A2F6BC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980572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EEE1F-5EF3-4566-80F3-77C6057715DD}" type="datetimeFigureOut">
              <a:rPr lang="es-ES"/>
              <a:pPr>
                <a:defRPr/>
              </a:pPr>
              <a:t>14/08/2025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ADB08-8A74-4ADF-8AC9-AE60498325C6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110930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19966" y="1720025"/>
            <a:ext cx="10659144" cy="7320109"/>
          </a:xfrm>
        </p:spPr>
        <p:txBody>
          <a:bodyPr anchor="b"/>
          <a:lstStyle>
            <a:lvl1pPr algn="l">
              <a:defRPr sz="9953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667223" y="1720028"/>
            <a:ext cx="18112102" cy="36870548"/>
          </a:xfrm>
        </p:spPr>
        <p:txBody>
          <a:bodyPr/>
          <a:lstStyle>
            <a:lvl1pPr>
              <a:defRPr sz="15988"/>
            </a:lvl1pPr>
            <a:lvl2pPr>
              <a:defRPr sz="13976"/>
            </a:lvl2pPr>
            <a:lvl3pPr>
              <a:defRPr sz="12070"/>
            </a:lvl3pPr>
            <a:lvl4pPr>
              <a:defRPr sz="9953"/>
            </a:lvl4pPr>
            <a:lvl5pPr>
              <a:defRPr sz="9953"/>
            </a:lvl5pPr>
            <a:lvl6pPr>
              <a:defRPr sz="9953"/>
            </a:lvl6pPr>
            <a:lvl7pPr>
              <a:defRPr sz="9953"/>
            </a:lvl7pPr>
            <a:lvl8pPr>
              <a:defRPr sz="9953"/>
            </a:lvl8pPr>
            <a:lvl9pPr>
              <a:defRPr sz="9953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19966" y="9040137"/>
            <a:ext cx="10659144" cy="29550440"/>
          </a:xfrm>
        </p:spPr>
        <p:txBody>
          <a:bodyPr/>
          <a:lstStyle>
            <a:lvl1pPr marL="0" indent="0">
              <a:buNone/>
              <a:defRPr sz="6882"/>
            </a:lvl1pPr>
            <a:lvl2pPr marL="2287235" indent="0">
              <a:buNone/>
              <a:defRPr sz="5929"/>
            </a:lvl2pPr>
            <a:lvl3pPr marL="4574470" indent="0">
              <a:buNone/>
              <a:defRPr sz="4976"/>
            </a:lvl3pPr>
            <a:lvl4pPr marL="6861705" indent="0">
              <a:buNone/>
              <a:defRPr sz="4553"/>
            </a:lvl4pPr>
            <a:lvl5pPr marL="9148940" indent="0">
              <a:buNone/>
              <a:defRPr sz="4553"/>
            </a:lvl5pPr>
            <a:lvl6pPr marL="11436175" indent="0">
              <a:buNone/>
              <a:defRPr sz="4553"/>
            </a:lvl6pPr>
            <a:lvl7pPr marL="13723411" indent="0">
              <a:buNone/>
              <a:defRPr sz="4553"/>
            </a:lvl7pPr>
            <a:lvl8pPr marL="16010645" indent="0">
              <a:buNone/>
              <a:defRPr sz="4553"/>
            </a:lvl8pPr>
            <a:lvl9pPr marL="18297881" indent="0">
              <a:buNone/>
              <a:defRPr sz="4553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AF8EB-9FC9-4E4D-BB39-A3DD123E8C10}" type="datetimeFigureOut">
              <a:rPr lang="es-ES"/>
              <a:pPr>
                <a:defRPr/>
              </a:pPr>
              <a:t>14/08/2025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E82AA-DD85-496E-9418-9AD121D00246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992982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350488" y="30240449"/>
            <a:ext cx="19439573" cy="3570055"/>
          </a:xfrm>
        </p:spPr>
        <p:txBody>
          <a:bodyPr anchor="b"/>
          <a:lstStyle>
            <a:lvl1pPr algn="l">
              <a:defRPr sz="9953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350488" y="3860058"/>
            <a:ext cx="19439573" cy="25920383"/>
          </a:xfrm>
        </p:spPr>
        <p:txBody>
          <a:bodyPr rtlCol="0">
            <a:normAutofit/>
          </a:bodyPr>
          <a:lstStyle>
            <a:lvl1pPr marL="0" indent="0">
              <a:buNone/>
              <a:defRPr sz="15988"/>
            </a:lvl1pPr>
            <a:lvl2pPr marL="2287235" indent="0">
              <a:buNone/>
              <a:defRPr sz="13976"/>
            </a:lvl2pPr>
            <a:lvl3pPr marL="4574470" indent="0">
              <a:buNone/>
              <a:defRPr sz="12070"/>
            </a:lvl3pPr>
            <a:lvl4pPr marL="6861705" indent="0">
              <a:buNone/>
              <a:defRPr sz="9953"/>
            </a:lvl4pPr>
            <a:lvl5pPr marL="9148940" indent="0">
              <a:buNone/>
              <a:defRPr sz="9953"/>
            </a:lvl5pPr>
            <a:lvl6pPr marL="11436175" indent="0">
              <a:buNone/>
              <a:defRPr sz="9953"/>
            </a:lvl6pPr>
            <a:lvl7pPr marL="13723411" indent="0">
              <a:buNone/>
              <a:defRPr sz="9953"/>
            </a:lvl7pPr>
            <a:lvl8pPr marL="16010645" indent="0">
              <a:buNone/>
              <a:defRPr sz="9953"/>
            </a:lvl8pPr>
            <a:lvl9pPr marL="18297881" indent="0">
              <a:buNone/>
              <a:defRPr sz="9953"/>
            </a:lvl9pPr>
          </a:lstStyle>
          <a:p>
            <a:pPr lvl="0"/>
            <a:r>
              <a:rPr lang="es-ES" noProof="0"/>
              <a:t>Haga clic en el icono para agregar una imagen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350488" y="33810504"/>
            <a:ext cx="19439573" cy="5070071"/>
          </a:xfrm>
        </p:spPr>
        <p:txBody>
          <a:bodyPr/>
          <a:lstStyle>
            <a:lvl1pPr marL="0" indent="0">
              <a:buNone/>
              <a:defRPr sz="6882"/>
            </a:lvl1pPr>
            <a:lvl2pPr marL="2287235" indent="0">
              <a:buNone/>
              <a:defRPr sz="5929"/>
            </a:lvl2pPr>
            <a:lvl3pPr marL="4574470" indent="0">
              <a:buNone/>
              <a:defRPr sz="4976"/>
            </a:lvl3pPr>
            <a:lvl4pPr marL="6861705" indent="0">
              <a:buNone/>
              <a:defRPr sz="4553"/>
            </a:lvl4pPr>
            <a:lvl5pPr marL="9148940" indent="0">
              <a:buNone/>
              <a:defRPr sz="4553"/>
            </a:lvl5pPr>
            <a:lvl6pPr marL="11436175" indent="0">
              <a:buNone/>
              <a:defRPr sz="4553"/>
            </a:lvl6pPr>
            <a:lvl7pPr marL="13723411" indent="0">
              <a:buNone/>
              <a:defRPr sz="4553"/>
            </a:lvl7pPr>
            <a:lvl8pPr marL="16010645" indent="0">
              <a:buNone/>
              <a:defRPr sz="4553"/>
            </a:lvl8pPr>
            <a:lvl9pPr marL="18297881" indent="0">
              <a:buNone/>
              <a:defRPr sz="4553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30AE9-B73B-4598-BB28-44C0344C9088}" type="datetimeFigureOut">
              <a:rPr lang="es-ES"/>
              <a:pPr>
                <a:defRPr/>
              </a:pPr>
              <a:t>14/08/2025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057B0-0E70-4E2F-A34D-0CBE7AD9C3A2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737678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1620301" y="1730376"/>
            <a:ext cx="29158687" cy="719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2043" tIns="216022" rIns="432043" bIns="2160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1620301" y="10079038"/>
            <a:ext cx="29158687" cy="285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2043" tIns="216022" rIns="432043" bIns="2160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620301" y="40039926"/>
            <a:ext cx="7560282" cy="2301875"/>
          </a:xfrm>
          <a:prstGeom prst="rect">
            <a:avLst/>
          </a:prstGeom>
        </p:spPr>
        <p:txBody>
          <a:bodyPr vert="horz" wrap="square" lIns="432043" tIns="216022" rIns="432043" bIns="216022" numCol="1" anchor="ctr" anchorCtr="0" compatLnSpc="1">
            <a:prstTxWarp prst="textNoShape">
              <a:avLst/>
            </a:prstTxWarp>
          </a:bodyPr>
          <a:lstStyle>
            <a:lvl1pPr defTabSz="4462173" eaLnBrk="1" hangingPunct="1">
              <a:defRPr sz="5929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E19A3345-9600-428C-B85E-785543609596}" type="datetimeFigureOut">
              <a:rPr lang="es-ES"/>
              <a:pPr>
                <a:defRPr/>
              </a:pPr>
              <a:t>14/08/2025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1071495" y="40039926"/>
            <a:ext cx="10256301" cy="2301875"/>
          </a:xfrm>
          <a:prstGeom prst="rect">
            <a:avLst/>
          </a:prstGeom>
        </p:spPr>
        <p:txBody>
          <a:bodyPr vert="horz" wrap="square" lIns="432043" tIns="216022" rIns="432043" bIns="216022" numCol="1" anchor="ctr" anchorCtr="0" compatLnSpc="1">
            <a:prstTxWarp prst="textNoShape">
              <a:avLst/>
            </a:prstTxWarp>
          </a:bodyPr>
          <a:lstStyle>
            <a:lvl1pPr algn="ctr" defTabSz="4462173" eaLnBrk="1" hangingPunct="1">
              <a:defRPr sz="5929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23218706" y="40039926"/>
            <a:ext cx="7560282" cy="2301875"/>
          </a:xfrm>
          <a:prstGeom prst="rect">
            <a:avLst/>
          </a:prstGeom>
        </p:spPr>
        <p:txBody>
          <a:bodyPr vert="horz" wrap="square" lIns="432043" tIns="216022" rIns="432043" bIns="216022" numCol="1" anchor="ctr" anchorCtr="0" compatLnSpc="1">
            <a:prstTxWarp prst="textNoShape">
              <a:avLst/>
            </a:prstTxWarp>
          </a:bodyPr>
          <a:lstStyle>
            <a:lvl1pPr algn="r" defTabSz="4462173" eaLnBrk="1" hangingPunct="1">
              <a:defRPr sz="5929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9FD71F8-98C8-46A3-A923-A1903A23E706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1898" rtl="0" eaLnBrk="0" fontAlgn="base" hangingPunct="0">
        <a:spcBef>
          <a:spcPct val="0"/>
        </a:spcBef>
        <a:spcAft>
          <a:spcPct val="0"/>
        </a:spcAft>
        <a:defRPr sz="22023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1898" rtl="0" eaLnBrk="0" fontAlgn="base" hangingPunct="0">
        <a:spcBef>
          <a:spcPct val="0"/>
        </a:spcBef>
        <a:spcAft>
          <a:spcPct val="0"/>
        </a:spcAft>
        <a:defRPr sz="22023">
          <a:solidFill>
            <a:schemeClr val="tx1"/>
          </a:solidFill>
          <a:latin typeface="Calibri" pitchFamily="34" charset="0"/>
        </a:defRPr>
      </a:lvl2pPr>
      <a:lvl3pPr algn="ctr" defTabSz="4571898" rtl="0" eaLnBrk="0" fontAlgn="base" hangingPunct="0">
        <a:spcBef>
          <a:spcPct val="0"/>
        </a:spcBef>
        <a:spcAft>
          <a:spcPct val="0"/>
        </a:spcAft>
        <a:defRPr sz="22023">
          <a:solidFill>
            <a:schemeClr val="tx1"/>
          </a:solidFill>
          <a:latin typeface="Calibri" pitchFamily="34" charset="0"/>
        </a:defRPr>
      </a:lvl3pPr>
      <a:lvl4pPr algn="ctr" defTabSz="4571898" rtl="0" eaLnBrk="0" fontAlgn="base" hangingPunct="0">
        <a:spcBef>
          <a:spcPct val="0"/>
        </a:spcBef>
        <a:spcAft>
          <a:spcPct val="0"/>
        </a:spcAft>
        <a:defRPr sz="22023">
          <a:solidFill>
            <a:schemeClr val="tx1"/>
          </a:solidFill>
          <a:latin typeface="Calibri" pitchFamily="34" charset="0"/>
        </a:defRPr>
      </a:lvl4pPr>
      <a:lvl5pPr algn="ctr" defTabSz="4571898" rtl="0" eaLnBrk="0" fontAlgn="base" hangingPunct="0">
        <a:spcBef>
          <a:spcPct val="0"/>
        </a:spcBef>
        <a:spcAft>
          <a:spcPct val="0"/>
        </a:spcAft>
        <a:defRPr sz="22023">
          <a:solidFill>
            <a:schemeClr val="tx1"/>
          </a:solidFill>
          <a:latin typeface="Calibri" pitchFamily="34" charset="0"/>
        </a:defRPr>
      </a:lvl5pPr>
      <a:lvl6pPr marL="736629" algn="ctr" defTabSz="4573242" rtl="0" eaLnBrk="1" fontAlgn="base" hangingPunct="1">
        <a:spcBef>
          <a:spcPct val="0"/>
        </a:spcBef>
        <a:spcAft>
          <a:spcPct val="0"/>
        </a:spcAft>
        <a:defRPr sz="22023">
          <a:solidFill>
            <a:schemeClr val="tx1"/>
          </a:solidFill>
          <a:latin typeface="Calibri" pitchFamily="34" charset="0"/>
        </a:defRPr>
      </a:lvl6pPr>
      <a:lvl7pPr marL="1473259" algn="ctr" defTabSz="4573242" rtl="0" eaLnBrk="1" fontAlgn="base" hangingPunct="1">
        <a:spcBef>
          <a:spcPct val="0"/>
        </a:spcBef>
        <a:spcAft>
          <a:spcPct val="0"/>
        </a:spcAft>
        <a:defRPr sz="22023">
          <a:solidFill>
            <a:schemeClr val="tx1"/>
          </a:solidFill>
          <a:latin typeface="Calibri" pitchFamily="34" charset="0"/>
        </a:defRPr>
      </a:lvl7pPr>
      <a:lvl8pPr marL="2209889" algn="ctr" defTabSz="4573242" rtl="0" eaLnBrk="1" fontAlgn="base" hangingPunct="1">
        <a:spcBef>
          <a:spcPct val="0"/>
        </a:spcBef>
        <a:spcAft>
          <a:spcPct val="0"/>
        </a:spcAft>
        <a:defRPr sz="22023">
          <a:solidFill>
            <a:schemeClr val="tx1"/>
          </a:solidFill>
          <a:latin typeface="Calibri" pitchFamily="34" charset="0"/>
        </a:defRPr>
      </a:lvl8pPr>
      <a:lvl9pPr marL="2946519" algn="ctr" defTabSz="4573242" rtl="0" eaLnBrk="1" fontAlgn="base" hangingPunct="1">
        <a:spcBef>
          <a:spcPct val="0"/>
        </a:spcBef>
        <a:spcAft>
          <a:spcPct val="0"/>
        </a:spcAft>
        <a:defRPr sz="22023">
          <a:solidFill>
            <a:schemeClr val="tx1"/>
          </a:solidFill>
          <a:latin typeface="Calibri" pitchFamily="34" charset="0"/>
        </a:defRPr>
      </a:lvl9pPr>
    </p:titleStyle>
    <p:bodyStyle>
      <a:lvl1pPr marL="1712782" indent="-1712782" algn="l" defTabSz="457189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5988" kern="1200">
          <a:solidFill>
            <a:schemeClr val="tx1"/>
          </a:solidFill>
          <a:latin typeface="+mn-lt"/>
          <a:ea typeface="+mn-ea"/>
          <a:cs typeface="+mn-cs"/>
        </a:defRPr>
      </a:lvl1pPr>
      <a:lvl2pPr marL="3716349" indent="-1427038" algn="l" defTabSz="457189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3976" kern="1200">
          <a:solidFill>
            <a:schemeClr val="tx1"/>
          </a:solidFill>
          <a:latin typeface="+mn-lt"/>
          <a:ea typeface="+mn-ea"/>
          <a:cs typeface="+mn-cs"/>
        </a:defRPr>
      </a:lvl2pPr>
      <a:lvl3pPr marL="5714873" indent="-1142975" algn="l" defTabSz="457189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2070" kern="1200">
          <a:solidFill>
            <a:schemeClr val="tx1"/>
          </a:solidFill>
          <a:latin typeface="+mn-lt"/>
          <a:ea typeface="+mn-ea"/>
          <a:cs typeface="+mn-cs"/>
        </a:defRPr>
      </a:lvl3pPr>
      <a:lvl4pPr marL="8002504" indent="-1142975" algn="l" defTabSz="457189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953" kern="1200">
          <a:solidFill>
            <a:schemeClr val="tx1"/>
          </a:solidFill>
          <a:latin typeface="+mn-lt"/>
          <a:ea typeface="+mn-ea"/>
          <a:cs typeface="+mn-cs"/>
        </a:defRPr>
      </a:lvl4pPr>
      <a:lvl5pPr marL="10291814" indent="-1142975" algn="l" defTabSz="457189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953" kern="1200">
          <a:solidFill>
            <a:schemeClr val="tx1"/>
          </a:solidFill>
          <a:latin typeface="+mn-lt"/>
          <a:ea typeface="+mn-ea"/>
          <a:cs typeface="+mn-cs"/>
        </a:defRPr>
      </a:lvl5pPr>
      <a:lvl6pPr marL="12579792" indent="-1143617" algn="l" defTabSz="4574470" rtl="0" eaLnBrk="1" latinLnBrk="0" hangingPunct="1">
        <a:spcBef>
          <a:spcPct val="20000"/>
        </a:spcBef>
        <a:buFont typeface="Arial" pitchFamily="34" charset="0"/>
        <a:buChar char="•"/>
        <a:defRPr sz="9953" kern="1200">
          <a:solidFill>
            <a:schemeClr val="tx1"/>
          </a:solidFill>
          <a:latin typeface="+mn-lt"/>
          <a:ea typeface="+mn-ea"/>
          <a:cs typeface="+mn-cs"/>
        </a:defRPr>
      </a:lvl6pPr>
      <a:lvl7pPr marL="14867028" indent="-1143617" algn="l" defTabSz="4574470" rtl="0" eaLnBrk="1" latinLnBrk="0" hangingPunct="1">
        <a:spcBef>
          <a:spcPct val="20000"/>
        </a:spcBef>
        <a:buFont typeface="Arial" pitchFamily="34" charset="0"/>
        <a:buChar char="•"/>
        <a:defRPr sz="9953" kern="1200">
          <a:solidFill>
            <a:schemeClr val="tx1"/>
          </a:solidFill>
          <a:latin typeface="+mn-lt"/>
          <a:ea typeface="+mn-ea"/>
          <a:cs typeface="+mn-cs"/>
        </a:defRPr>
      </a:lvl7pPr>
      <a:lvl8pPr marL="17154263" indent="-1143617" algn="l" defTabSz="4574470" rtl="0" eaLnBrk="1" latinLnBrk="0" hangingPunct="1">
        <a:spcBef>
          <a:spcPct val="20000"/>
        </a:spcBef>
        <a:buFont typeface="Arial" pitchFamily="34" charset="0"/>
        <a:buChar char="•"/>
        <a:defRPr sz="9953" kern="1200">
          <a:solidFill>
            <a:schemeClr val="tx1"/>
          </a:solidFill>
          <a:latin typeface="+mn-lt"/>
          <a:ea typeface="+mn-ea"/>
          <a:cs typeface="+mn-cs"/>
        </a:defRPr>
      </a:lvl8pPr>
      <a:lvl9pPr marL="19441498" indent="-1143617" algn="l" defTabSz="4574470" rtl="0" eaLnBrk="1" latinLnBrk="0" hangingPunct="1">
        <a:spcBef>
          <a:spcPct val="20000"/>
        </a:spcBef>
        <a:buFont typeface="Arial" pitchFamily="34" charset="0"/>
        <a:buChar char="•"/>
        <a:defRPr sz="99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447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1pPr>
      <a:lvl2pPr marL="2287235" algn="l" defTabSz="457447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4574470" algn="l" defTabSz="457447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3pPr>
      <a:lvl4pPr marL="6861705" algn="l" defTabSz="457447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4pPr>
      <a:lvl5pPr marL="9148940" algn="l" defTabSz="457447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6175" algn="l" defTabSz="457447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6pPr>
      <a:lvl7pPr marL="13723411" algn="l" defTabSz="457447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7pPr>
      <a:lvl8pPr marL="16010645" algn="l" defTabSz="457447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8pPr>
      <a:lvl9pPr marL="18297881" algn="l" defTabSz="457447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comments" Target="../comments/commen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ángulo: esquinas redondeadas 52">
            <a:extLst>
              <a:ext uri="{FF2B5EF4-FFF2-40B4-BE49-F238E27FC236}">
                <a16:creationId xmlns:a16="http://schemas.microsoft.com/office/drawing/2014/main" id="{D340CAEB-55CB-1308-0046-0E07472F8DE0}"/>
              </a:ext>
            </a:extLst>
          </p:cNvPr>
          <p:cNvSpPr/>
          <p:nvPr/>
        </p:nvSpPr>
        <p:spPr>
          <a:xfrm>
            <a:off x="-13100" y="20074539"/>
            <a:ext cx="32399287" cy="1442464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s-ES" dirty="0"/>
          </a:p>
        </p:txBody>
      </p:sp>
      <p:sp>
        <p:nvSpPr>
          <p:cNvPr id="9" name="CustomShape 1"/>
          <p:cNvSpPr/>
          <p:nvPr/>
        </p:nvSpPr>
        <p:spPr>
          <a:xfrm>
            <a:off x="0" y="4295023"/>
            <a:ext cx="32399287" cy="61440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9" tIns="45005" rIns="90009" bIns="45005"/>
          <a:lstStyle/>
          <a:p>
            <a:pPr algn="ctr">
              <a:lnSpc>
                <a:spcPct val="100000"/>
              </a:lnSpc>
            </a:pPr>
            <a:endParaRPr lang="es-ES" sz="7500" spc="-1" dirty="0">
              <a:ln w="12700">
                <a:solidFill>
                  <a:srgbClr val="BD031E"/>
                </a:solidFill>
              </a:ln>
              <a:solidFill>
                <a:srgbClr val="BD031E"/>
              </a:solidFill>
              <a:uFill>
                <a:solidFill>
                  <a:srgbClr val="FFFFFF"/>
                </a:solidFill>
              </a:uFill>
              <a:latin typeface="Verdana"/>
              <a:cs typeface="Verdana"/>
            </a:endParaRPr>
          </a:p>
        </p:txBody>
      </p:sp>
      <p:pic>
        <p:nvPicPr>
          <p:cNvPr id="14" name="Imagen 13" descr="Texto&#10;&#10;El contenido generado por IA puede ser incorrecto.">
            <a:extLst>
              <a:ext uri="{FF2B5EF4-FFF2-40B4-BE49-F238E27FC236}">
                <a16:creationId xmlns:a16="http://schemas.microsoft.com/office/drawing/2014/main" id="{DC2C25D5-D486-10DA-5293-D631AC4CC5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7" y="38516735"/>
            <a:ext cx="32400000" cy="4673931"/>
          </a:xfrm>
          <a:prstGeom prst="rect">
            <a:avLst/>
          </a:prstGeom>
        </p:spPr>
      </p:pic>
      <p:sp>
        <p:nvSpPr>
          <p:cNvPr id="16" name="Text Box 40">
            <a:extLst>
              <a:ext uri="{FF2B5EF4-FFF2-40B4-BE49-F238E27FC236}">
                <a16:creationId xmlns:a16="http://schemas.microsoft.com/office/drawing/2014/main" id="{C15877AE-DE35-90E9-88D6-45B9794B4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0666" y="8463441"/>
            <a:ext cx="21407158" cy="1875791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t" anchorCtr="0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ts val="4000"/>
              </a:lnSpc>
            </a:pPr>
            <a:r>
              <a:rPr lang="en-AU" sz="3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M.Miguel1</a:t>
            </a:r>
            <a:r>
              <a:rPr lang="en-AU" sz="3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AU" sz="3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M.Verdugo1</a:t>
            </a:r>
            <a:r>
              <a:rPr lang="en-AU" sz="3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S. G</a:t>
            </a:r>
            <a:r>
              <a:rPr lang="en-AU" sz="3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arcía1</a:t>
            </a:r>
            <a:r>
              <a:rPr lang="en-AU" sz="3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AU" sz="3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E.Fusté1, N.García1, E.Gracia1</a:t>
            </a:r>
            <a:r>
              <a:rPr lang="en-AU" sz="3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AU" sz="3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AU" sz="3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</a:t>
            </a:r>
            <a:r>
              <a:rPr lang="en-AU" sz="3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Banc </a:t>
            </a:r>
            <a:r>
              <a:rPr lang="en-AU" sz="3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Sang </a:t>
            </a:r>
            <a:r>
              <a:rPr lang="en-AU" sz="3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AU" sz="3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AU" sz="3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Teixits</a:t>
            </a:r>
            <a:r>
              <a:rPr lang="en-AU" sz="3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AU" sz="3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</a:t>
            </a:r>
            <a:r>
              <a:rPr lang="en-AU" sz="3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Bellvitge</a:t>
            </a:r>
            <a:r>
              <a:rPr lang="en-AU" sz="3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(BST), Hospitalet de </a:t>
            </a:r>
            <a:r>
              <a:rPr lang="en-AU" sz="3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Llobregat</a:t>
            </a:r>
            <a:r>
              <a:rPr lang="en-AU" sz="3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Barcelona.</a:t>
            </a:r>
            <a:endParaRPr lang="en-AU" sz="3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ts val="4000"/>
              </a:lnSpc>
            </a:pPr>
            <a:endParaRPr lang="en-AU" sz="2558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 Box 2">
            <a:extLst>
              <a:ext uri="{FF2B5EF4-FFF2-40B4-BE49-F238E27FC236}">
                <a16:creationId xmlns:a16="http://schemas.microsoft.com/office/drawing/2014/main" id="{4D09FB99-DC52-5698-7E41-82742C243E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3309" y="6915209"/>
            <a:ext cx="28864952" cy="94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tx1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s-ES" sz="4800" b="1" dirty="0" smtClean="0">
                <a:solidFill>
                  <a:srgbClr val="B01C3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P.23 </a:t>
            </a:r>
            <a:r>
              <a:rPr lang="es-ES" sz="4800" b="1" dirty="0" smtClean="0">
                <a:solidFill>
                  <a:srgbClr val="B01C3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SEGÚN </a:t>
            </a:r>
            <a:r>
              <a:rPr lang="es-ES" sz="4800" b="1" dirty="0">
                <a:solidFill>
                  <a:srgbClr val="B01C3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NUESTRA EXPERIENCIA, PODEMOS AFIRMAR QUE: ¿EL PROCESO</a:t>
            </a:r>
          </a:p>
          <a:p>
            <a:pPr algn="ctr"/>
            <a:r>
              <a:rPr lang="es-ES" sz="4800" b="1" dirty="0">
                <a:solidFill>
                  <a:srgbClr val="B01C3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 RECAMBIO PLASMÁTICO ES SEGURO?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C7383EA1-895C-2445-C02B-42276BEEE7A6}"/>
              </a:ext>
            </a:extLst>
          </p:cNvPr>
          <p:cNvSpPr/>
          <p:nvPr/>
        </p:nvSpPr>
        <p:spPr>
          <a:xfrm>
            <a:off x="1475972" y="12447120"/>
            <a:ext cx="13474299" cy="56425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 defTabSz="571355">
              <a:lnSpc>
                <a:spcPts val="5000"/>
              </a:lnSpc>
              <a:spcBef>
                <a:spcPts val="2000"/>
              </a:spcBef>
            </a:pPr>
            <a:r>
              <a:rPr lang="es-ES" sz="2800" dirty="0">
                <a:solidFill>
                  <a:srgbClr val="B01C3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Cada día hay más evidencia acerca de la utilidad del recambio plasmático terapéutico (RPT) en </a:t>
            </a:r>
            <a:r>
              <a:rPr lang="es-ES" sz="2800" dirty="0" smtClean="0">
                <a:solidFill>
                  <a:srgbClr val="B01C3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diferentes entidades </a:t>
            </a:r>
            <a:r>
              <a:rPr lang="es-ES" sz="2800" dirty="0">
                <a:solidFill>
                  <a:srgbClr val="B01C3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clínicas.</a:t>
            </a:r>
          </a:p>
          <a:p>
            <a:pPr algn="just" defTabSz="571355">
              <a:lnSpc>
                <a:spcPts val="5000"/>
              </a:lnSpc>
              <a:spcBef>
                <a:spcPts val="2000"/>
              </a:spcBef>
            </a:pPr>
            <a:r>
              <a:rPr lang="es-ES" sz="2800" dirty="0">
                <a:solidFill>
                  <a:srgbClr val="B01C3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RPT es un procedimiento terapéutico de depuración sanguínea extracorpórea. Se extrae plasma </a:t>
            </a:r>
            <a:r>
              <a:rPr lang="es-ES" sz="2800" dirty="0" smtClean="0">
                <a:solidFill>
                  <a:srgbClr val="B01C3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 paciente </a:t>
            </a:r>
            <a:r>
              <a:rPr lang="es-ES" sz="2800" dirty="0">
                <a:solidFill>
                  <a:srgbClr val="B01C3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 se reemplaza por un líquido de reposición.</a:t>
            </a:r>
          </a:p>
          <a:p>
            <a:pPr algn="just" defTabSz="571355">
              <a:lnSpc>
                <a:spcPts val="5000"/>
              </a:lnSpc>
              <a:spcBef>
                <a:spcPts val="2000"/>
              </a:spcBef>
            </a:pPr>
            <a:r>
              <a:rPr lang="es-ES" sz="2800" dirty="0">
                <a:solidFill>
                  <a:srgbClr val="B01C3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 este proceso, se eliminan moléculas de gran peso molecular, patógenos o </a:t>
            </a:r>
            <a:r>
              <a:rPr lang="es-ES" sz="2800" dirty="0" smtClean="0">
                <a:solidFill>
                  <a:srgbClr val="B01C3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inmunocomplejos circulantes </a:t>
            </a:r>
            <a:r>
              <a:rPr lang="es-ES" sz="2800" dirty="0">
                <a:solidFill>
                  <a:srgbClr val="B01C3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el plasma que intervienen en la respuesta inmune.</a:t>
            </a:r>
          </a:p>
        </p:txBody>
      </p:sp>
      <p:sp>
        <p:nvSpPr>
          <p:cNvPr id="33" name="Text Box 40">
            <a:extLst>
              <a:ext uri="{FF2B5EF4-FFF2-40B4-BE49-F238E27FC236}">
                <a16:creationId xmlns:a16="http://schemas.microsoft.com/office/drawing/2014/main" id="{FBC539B1-A797-B3F1-81F9-FDF5B97B1B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8333" y="11059006"/>
            <a:ext cx="9086108" cy="900000"/>
          </a:xfrm>
          <a:prstGeom prst="rect">
            <a:avLst/>
          </a:prstGeom>
          <a:solidFill>
            <a:srgbClr val="B01C32"/>
          </a:solidFill>
          <a:ln>
            <a:noFill/>
          </a:ln>
          <a:effectLst/>
        </p:spPr>
        <p:txBody>
          <a:bodyPr lIns="0" tIns="0" rIns="0" bIns="0" anchor="ctr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ts val="4400"/>
              </a:lnSpc>
            </a:pPr>
            <a:r>
              <a:rPr lang="en-AU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INTRODUCCIÓN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26EB14F4-0211-302E-D32B-89F50B4D724A}"/>
              </a:ext>
            </a:extLst>
          </p:cNvPr>
          <p:cNvSpPr/>
          <p:nvPr/>
        </p:nvSpPr>
        <p:spPr>
          <a:xfrm>
            <a:off x="16234132" y="12447120"/>
            <a:ext cx="14022640" cy="12734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 defTabSz="571355">
              <a:lnSpc>
                <a:spcPts val="3400"/>
              </a:lnSpc>
              <a:spcBef>
                <a:spcPts val="1700"/>
              </a:spcBef>
            </a:pPr>
            <a:r>
              <a:rPr 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Realizar un análisis descriptivo de la experiencia en el proceso de RPT en Hospital </a:t>
            </a:r>
            <a:r>
              <a:rPr lang="es-ES" sz="2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Universitari</a:t>
            </a:r>
            <a:r>
              <a:rPr 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E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Bellvitge, </a:t>
            </a:r>
            <a:r>
              <a:rPr lang="es-ES" sz="2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Hospitalet</a:t>
            </a:r>
            <a:r>
              <a:rPr lang="es-E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Llobregat.. </a:t>
            </a:r>
            <a:r>
              <a:rPr 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Analizar sus indicaciones, complicaciones, incidencias y efectos adversos.</a:t>
            </a:r>
            <a:endParaRPr lang="en-US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5" name="Text Box 40">
            <a:extLst>
              <a:ext uri="{FF2B5EF4-FFF2-40B4-BE49-F238E27FC236}">
                <a16:creationId xmlns:a16="http://schemas.microsoft.com/office/drawing/2014/main" id="{7A15AD5E-31E7-6553-B394-D7CCF0229B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34132" y="11059006"/>
            <a:ext cx="9086108" cy="900000"/>
          </a:xfrm>
          <a:prstGeom prst="rect">
            <a:avLst/>
          </a:prstGeom>
          <a:solidFill>
            <a:srgbClr val="B01C32"/>
          </a:solidFill>
          <a:ln>
            <a:noFill/>
          </a:ln>
          <a:effectLst/>
        </p:spPr>
        <p:txBody>
          <a:bodyPr lIns="0" tIns="0" rIns="0" bIns="0" anchor="ctr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ts val="4400"/>
              </a:lnSpc>
            </a:pPr>
            <a:r>
              <a:rPr lang="en-AU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OBJETIVOS</a:t>
            </a:r>
          </a:p>
        </p:txBody>
      </p:sp>
      <p:sp>
        <p:nvSpPr>
          <p:cNvPr id="40" name="Text Box 40">
            <a:extLst>
              <a:ext uri="{FF2B5EF4-FFF2-40B4-BE49-F238E27FC236}">
                <a16:creationId xmlns:a16="http://schemas.microsoft.com/office/drawing/2014/main" id="{01EC6270-E04D-D50C-2B60-2203FFFE24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86544" y="14327511"/>
            <a:ext cx="9086108" cy="900000"/>
          </a:xfrm>
          <a:prstGeom prst="rect">
            <a:avLst/>
          </a:prstGeom>
          <a:solidFill>
            <a:srgbClr val="B01C32"/>
          </a:solidFill>
          <a:ln>
            <a:noFill/>
          </a:ln>
          <a:effectLst/>
        </p:spPr>
        <p:txBody>
          <a:bodyPr lIns="0" tIns="0" rIns="0" bIns="0" anchor="ctr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ts val="4400"/>
              </a:lnSpc>
            </a:pPr>
            <a:r>
              <a:rPr lang="en-AU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MATERIAL Y MÉTODOS</a:t>
            </a: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B5D6628F-3214-0F2A-DBE5-266ECBFB39B3}"/>
              </a:ext>
            </a:extLst>
          </p:cNvPr>
          <p:cNvSpPr/>
          <p:nvPr/>
        </p:nvSpPr>
        <p:spPr>
          <a:xfrm>
            <a:off x="16234132" y="15737905"/>
            <a:ext cx="14366517" cy="32355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 defTabSz="571355">
              <a:lnSpc>
                <a:spcPts val="3400"/>
              </a:lnSpc>
              <a:spcBef>
                <a:spcPts val="1700"/>
              </a:spcBef>
            </a:pPr>
            <a:r>
              <a:rPr 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 llevó a cabo un estudio observacional, longitudinal y descriptivo. Para ello, se recogieron todos </a:t>
            </a:r>
            <a:r>
              <a:rPr lang="es-E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los procesos </a:t>
            </a:r>
            <a:r>
              <a:rPr 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RPT en pacientes adultos durante el periodo comprendido entre 01/01/2024 y el 31/05/2025.</a:t>
            </a:r>
          </a:p>
          <a:p>
            <a:pPr algn="just" defTabSz="571355">
              <a:lnSpc>
                <a:spcPts val="3400"/>
              </a:lnSpc>
              <a:spcBef>
                <a:spcPts val="1700"/>
              </a:spcBef>
            </a:pPr>
            <a:r>
              <a:rPr 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Todas las sesiones se realizaron con </a:t>
            </a:r>
            <a:r>
              <a:rPr lang="es-ES" sz="2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Optia</a:t>
            </a:r>
            <a:r>
              <a:rPr 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2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Spectra</a:t>
            </a:r>
            <a:r>
              <a:rPr 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mediante separación de la sangre por </a:t>
            </a:r>
            <a:r>
              <a:rPr lang="es-E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centrifugación en </a:t>
            </a:r>
            <a:r>
              <a:rPr 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sus distintos componentes según su densidad y a su vez, la sustitución del plasma por un fluido </a:t>
            </a:r>
            <a:r>
              <a:rPr lang="es-E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reposición </a:t>
            </a:r>
            <a:r>
              <a:rPr 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(plasma o </a:t>
            </a:r>
            <a:r>
              <a:rPr lang="es-E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albúmina</a:t>
            </a:r>
            <a:r>
              <a:rPr 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en función de patología y estado del paciente.</a:t>
            </a:r>
          </a:p>
        </p:txBody>
      </p:sp>
      <p:sp>
        <p:nvSpPr>
          <p:cNvPr id="45" name="Text Box 40">
            <a:extLst>
              <a:ext uri="{FF2B5EF4-FFF2-40B4-BE49-F238E27FC236}">
                <a16:creationId xmlns:a16="http://schemas.microsoft.com/office/drawing/2014/main" id="{8B0D655A-F1E0-F653-BF27-32459AC94C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8333" y="20124255"/>
            <a:ext cx="9086108" cy="900000"/>
          </a:xfrm>
          <a:prstGeom prst="rect">
            <a:avLst/>
          </a:prstGeom>
          <a:solidFill>
            <a:srgbClr val="B01C32"/>
          </a:solidFill>
          <a:ln>
            <a:noFill/>
          </a:ln>
          <a:effectLst/>
        </p:spPr>
        <p:txBody>
          <a:bodyPr lIns="0" tIns="0" rIns="0" bIns="0" anchor="ctr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ts val="4400"/>
              </a:lnSpc>
            </a:pPr>
            <a:r>
              <a:rPr lang="en-AU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RESULTADOS</a:t>
            </a:r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B1AB6014-D7DC-0871-D4A4-794706E755F1}"/>
              </a:ext>
            </a:extLst>
          </p:cNvPr>
          <p:cNvSpPr/>
          <p:nvPr/>
        </p:nvSpPr>
        <p:spPr>
          <a:xfrm>
            <a:off x="1488333" y="21528311"/>
            <a:ext cx="29112316" cy="32355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 defTabSz="571355">
              <a:lnSpc>
                <a:spcPts val="3400"/>
              </a:lnSpc>
              <a:spcBef>
                <a:spcPts val="1700"/>
              </a:spcBef>
            </a:pPr>
            <a:r>
              <a:rPr 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 analizaron 413 sesiones de RPT en 92 pacientes adultos. El 55% de los pacientes eran mujeres, </a:t>
            </a:r>
            <a:r>
              <a:rPr lang="es-E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promedio </a:t>
            </a:r>
            <a:r>
              <a:rPr 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edad fue de 56 años. Todas las patologías estaban clasificadas entre categoría I y III de </a:t>
            </a:r>
            <a:r>
              <a:rPr lang="es-E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las guías ASFA, siendo </a:t>
            </a:r>
            <a:r>
              <a:rPr 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las enfermedades neurológicas las más representativas con el 44.56% de la totalidad.</a:t>
            </a:r>
          </a:p>
          <a:p>
            <a:pPr algn="just" defTabSz="571355">
              <a:lnSpc>
                <a:spcPts val="3400"/>
              </a:lnSpc>
              <a:spcBef>
                <a:spcPts val="1700"/>
              </a:spcBef>
            </a:pPr>
            <a:r>
              <a:rPr 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Únicamente se reportaron como incidencias la no finalización de 4 procesos por dificultad con los </a:t>
            </a:r>
            <a:r>
              <a:rPr lang="es-E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accesos venosos</a:t>
            </a:r>
            <a:r>
              <a:rPr 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algn="just" defTabSz="571355">
              <a:lnSpc>
                <a:spcPts val="3400"/>
              </a:lnSpc>
              <a:spcBef>
                <a:spcPts val="1700"/>
              </a:spcBef>
            </a:pPr>
            <a:r>
              <a:rPr 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4.60 % de los procesos presentaron al menos una complicación. Se registró como efecto adverso </a:t>
            </a:r>
            <a:r>
              <a:rPr lang="es-E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frecuente </a:t>
            </a:r>
            <a:r>
              <a:rPr 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parestesias con un 1,69%, seguidas de </a:t>
            </a:r>
            <a:r>
              <a:rPr lang="es-E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nauseas </a:t>
            </a:r>
            <a:r>
              <a:rPr 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y/o vómitos con un 0,96%.</a:t>
            </a:r>
          </a:p>
          <a:p>
            <a:pPr algn="just" defTabSz="571355">
              <a:lnSpc>
                <a:spcPts val="3400"/>
              </a:lnSpc>
              <a:spcBef>
                <a:spcPts val="1700"/>
              </a:spcBef>
            </a:pPr>
            <a:r>
              <a:rPr 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 hubo efectos adversos graves o muy graves atribuibles a la terapia. </a:t>
            </a:r>
            <a:r>
              <a:rPr lang="es-E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Tampoco ninguna muerte asociada al proceso.</a:t>
            </a:r>
            <a:endParaRPr lang="en-US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9D49F5F0-F091-F503-3D96-A67F9C00243F}"/>
              </a:ext>
            </a:extLst>
          </p:cNvPr>
          <p:cNvSpPr/>
          <p:nvPr/>
        </p:nvSpPr>
        <p:spPr>
          <a:xfrm>
            <a:off x="1438004" y="36289951"/>
            <a:ext cx="29162646" cy="4014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3400"/>
              </a:lnSpc>
              <a:spcBef>
                <a:spcPts val="1700"/>
              </a:spcBef>
            </a:pPr>
            <a:r>
              <a:rPr 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Basándonos en nuestra experiencia podemos afirmar que el RPT es </a:t>
            </a:r>
            <a:r>
              <a:rPr lang="es-E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 tratamiento seguro </a:t>
            </a:r>
            <a:r>
              <a:rPr lang="es-E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 el </a:t>
            </a:r>
            <a:r>
              <a:rPr lang="es-E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paciente.</a:t>
            </a:r>
            <a:endParaRPr lang="es-ES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9" name="Text Box 40">
            <a:extLst>
              <a:ext uri="{FF2B5EF4-FFF2-40B4-BE49-F238E27FC236}">
                <a16:creationId xmlns:a16="http://schemas.microsoft.com/office/drawing/2014/main" id="{BDC4EA3C-2686-6C33-C043-48BD7F34BD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8004" y="34741879"/>
            <a:ext cx="9086108" cy="900000"/>
          </a:xfrm>
          <a:prstGeom prst="rect">
            <a:avLst/>
          </a:prstGeom>
          <a:solidFill>
            <a:srgbClr val="B01C32"/>
          </a:solidFill>
          <a:ln>
            <a:noFill/>
          </a:ln>
          <a:effectLst/>
        </p:spPr>
        <p:txBody>
          <a:bodyPr lIns="0" tIns="0" rIns="0" bIns="0" anchor="ctr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ts val="4400"/>
              </a:lnSpc>
            </a:pPr>
            <a:r>
              <a:rPr lang="en-AU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CONCLUSIÓN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49650" y="-56372"/>
            <a:ext cx="35987790" cy="5146254"/>
          </a:xfrm>
          <a:prstGeom prst="rect">
            <a:avLst/>
          </a:prstGeom>
        </p:spPr>
      </p:pic>
      <p:graphicFrame>
        <p:nvGraphicFramePr>
          <p:cNvPr id="8" name="Gráfico 7"/>
          <p:cNvGraphicFramePr/>
          <p:nvPr>
            <p:extLst>
              <p:ext uri="{D42A27DB-BD31-4B8C-83A1-F6EECF244321}">
                <p14:modId xmlns:p14="http://schemas.microsoft.com/office/powerpoint/2010/main" val="900174660"/>
              </p:ext>
            </p:extLst>
          </p:nvPr>
        </p:nvGraphicFramePr>
        <p:xfrm>
          <a:off x="11760288" y="25843823"/>
          <a:ext cx="9551923" cy="8285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Gráfico 11"/>
          <p:cNvGraphicFramePr/>
          <p:nvPr>
            <p:extLst>
              <p:ext uri="{D42A27DB-BD31-4B8C-83A1-F6EECF244321}">
                <p14:modId xmlns:p14="http://schemas.microsoft.com/office/powerpoint/2010/main" val="893702766"/>
              </p:ext>
            </p:extLst>
          </p:nvPr>
        </p:nvGraphicFramePr>
        <p:xfrm>
          <a:off x="21455505" y="25843823"/>
          <a:ext cx="9289032" cy="8095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Gráfico 17"/>
          <p:cNvGraphicFramePr/>
          <p:nvPr>
            <p:extLst>
              <p:ext uri="{D42A27DB-BD31-4B8C-83A1-F6EECF244321}">
                <p14:modId xmlns:p14="http://schemas.microsoft.com/office/powerpoint/2010/main" val="2424171425"/>
              </p:ext>
            </p:extLst>
          </p:nvPr>
        </p:nvGraphicFramePr>
        <p:xfrm>
          <a:off x="567059" y="25782305"/>
          <a:ext cx="10115160" cy="8094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0" name="Tab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419836"/>
              </p:ext>
            </p:extLst>
          </p:nvPr>
        </p:nvGraphicFramePr>
        <p:xfrm>
          <a:off x="6555565" y="33604240"/>
          <a:ext cx="1654747" cy="739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747">
                  <a:extLst>
                    <a:ext uri="{9D8B030D-6E8A-4147-A177-3AD203B41FA5}">
                      <a16:colId xmlns:a16="http://schemas.microsoft.com/office/drawing/2014/main" val="2880298500"/>
                    </a:ext>
                  </a:extLst>
                </a:gridCol>
              </a:tblGrid>
              <a:tr h="739958">
                <a:tc>
                  <a:txBody>
                    <a:bodyPr/>
                    <a:lstStyle/>
                    <a:p>
                      <a:r>
                        <a:rPr lang="es-ES" sz="3600" dirty="0" smtClean="0">
                          <a:solidFill>
                            <a:schemeClr val="tx1"/>
                          </a:solidFill>
                        </a:rPr>
                        <a:t>N=92</a:t>
                      </a:r>
                      <a:endParaRPr lang="es-E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7527833"/>
                  </a:ext>
                </a:extLst>
              </a:tr>
            </a:tbl>
          </a:graphicData>
        </a:graphic>
      </p:graphicFrame>
      <p:graphicFrame>
        <p:nvGraphicFramePr>
          <p:cNvPr id="36" name="Tabla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788660"/>
              </p:ext>
            </p:extLst>
          </p:nvPr>
        </p:nvGraphicFramePr>
        <p:xfrm>
          <a:off x="17783820" y="33481639"/>
          <a:ext cx="1654747" cy="739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747">
                  <a:extLst>
                    <a:ext uri="{9D8B030D-6E8A-4147-A177-3AD203B41FA5}">
                      <a16:colId xmlns:a16="http://schemas.microsoft.com/office/drawing/2014/main" val="2880298500"/>
                    </a:ext>
                  </a:extLst>
                </a:gridCol>
              </a:tblGrid>
              <a:tr h="739958">
                <a:tc>
                  <a:txBody>
                    <a:bodyPr/>
                    <a:lstStyle/>
                    <a:p>
                      <a:r>
                        <a:rPr lang="es-ES" sz="3600" dirty="0" smtClean="0">
                          <a:solidFill>
                            <a:schemeClr val="tx1"/>
                          </a:solidFill>
                        </a:rPr>
                        <a:t>N=42</a:t>
                      </a:r>
                      <a:endParaRPr lang="es-E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7527833"/>
                  </a:ext>
                </a:extLst>
              </a:tr>
            </a:tbl>
          </a:graphicData>
        </a:graphic>
      </p:graphicFrame>
      <p:graphicFrame>
        <p:nvGraphicFramePr>
          <p:cNvPr id="37" name="Tabla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901621"/>
              </p:ext>
            </p:extLst>
          </p:nvPr>
        </p:nvGraphicFramePr>
        <p:xfrm>
          <a:off x="28368996" y="33489631"/>
          <a:ext cx="1654747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747">
                  <a:extLst>
                    <a:ext uri="{9D8B030D-6E8A-4147-A177-3AD203B41FA5}">
                      <a16:colId xmlns:a16="http://schemas.microsoft.com/office/drawing/2014/main" val="2880298500"/>
                    </a:ext>
                  </a:extLst>
                </a:gridCol>
              </a:tblGrid>
              <a:tr h="438895">
                <a:tc>
                  <a:txBody>
                    <a:bodyPr/>
                    <a:lstStyle/>
                    <a:p>
                      <a:r>
                        <a:rPr lang="es-ES" sz="3600" dirty="0" smtClean="0">
                          <a:solidFill>
                            <a:schemeClr val="tx1"/>
                          </a:solidFill>
                        </a:rPr>
                        <a:t>N=413</a:t>
                      </a:r>
                      <a:endParaRPr lang="es-E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7527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386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Diapositiva 1&quot;/&gt;&lt;property id=&quot;20307&quot; value=&quot;25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Presentación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Presentación1</Template>
  <TotalTime>4877</TotalTime>
  <Words>405</Words>
  <Application>Microsoft Office PowerPoint</Application>
  <PresentationFormat>Personalizado</PresentationFormat>
  <Paragraphs>25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Presentación1</vt:lpstr>
      <vt:lpstr>Presentación de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Juan Carlos Arruga</dc:creator>
  <cp:lastModifiedBy>Montse Miguel Moral</cp:lastModifiedBy>
  <cp:revision>287</cp:revision>
  <cp:lastPrinted>2025-07-29T09:41:01Z</cp:lastPrinted>
  <dcterms:created xsi:type="dcterms:W3CDTF">2011-03-11T07:31:53Z</dcterms:created>
  <dcterms:modified xsi:type="dcterms:W3CDTF">2025-08-14T19:33:14Z</dcterms:modified>
</cp:coreProperties>
</file>